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8"/>
  </p:notesMasterIdLst>
  <p:handoutMasterIdLst>
    <p:handoutMasterId r:id="rId69"/>
  </p:handoutMasterIdLst>
  <p:sldIdLst>
    <p:sldId id="301" r:id="rId3"/>
    <p:sldId id="307" r:id="rId4"/>
    <p:sldId id="308" r:id="rId5"/>
    <p:sldId id="309" r:id="rId6"/>
    <p:sldId id="310" r:id="rId7"/>
    <p:sldId id="370" r:id="rId8"/>
    <p:sldId id="312" r:id="rId9"/>
    <p:sldId id="313" r:id="rId10"/>
    <p:sldId id="314" r:id="rId11"/>
    <p:sldId id="371" r:id="rId12"/>
    <p:sldId id="373"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72" r:id="rId56"/>
    <p:sldId id="360" r:id="rId57"/>
    <p:sldId id="361" r:id="rId58"/>
    <p:sldId id="362" r:id="rId59"/>
    <p:sldId id="363" r:id="rId60"/>
    <p:sldId id="364" r:id="rId61"/>
    <p:sldId id="365" r:id="rId62"/>
    <p:sldId id="366" r:id="rId63"/>
    <p:sldId id="367" r:id="rId64"/>
    <p:sldId id="368" r:id="rId65"/>
    <p:sldId id="369" r:id="rId66"/>
    <p:sldId id="305" r:id="rId6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20" userDrawn="1">
          <p15:clr>
            <a:srgbClr val="A4A3A4"/>
          </p15:clr>
        </p15:guide>
        <p15:guide id="2" pos="31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53" autoAdjust="0"/>
    <p:restoredTop sz="92530" autoAdjust="0"/>
  </p:normalViewPr>
  <p:slideViewPr>
    <p:cSldViewPr snapToGrid="0" snapToObjects="1">
      <p:cViewPr varScale="1">
        <p:scale>
          <a:sx n="103" d="100"/>
          <a:sy n="103" d="100"/>
        </p:scale>
        <p:origin x="1476" y="102"/>
      </p:cViewPr>
      <p:guideLst>
        <p:guide orient="horz" pos="2520"/>
        <p:guide pos="3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smtClean="0"/>
              <a:t>Thanks to John Sanders of Suffolk University for contributions to these slides!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smtClean="0"/>
              <a:t>Show the movie here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pPr>
              <a:spcBef>
                <a:spcPct val="0"/>
              </a:spcBef>
            </a:pPr>
            <a:r>
              <a:rPr lang="en-US" altLang="en-US" dirty="0" smtClean="0">
                <a:ea typeface="ＭＳ Ｐゴシック" charset="-128"/>
              </a:rPr>
              <a:t>Show the movie here</a:t>
            </a:r>
          </a:p>
        </p:txBody>
      </p:sp>
    </p:spTree>
    <p:extLst>
      <p:ext uri="{BB962C8B-B14F-4D97-AF65-F5344CB8AC3E}">
        <p14:creationId xmlns:p14="http://schemas.microsoft.com/office/powerpoint/2010/main" val="347662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smtClean="0"/>
              <a:t>Actually run this one in the background while we go on, to show the amount of time this takes.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pPr>
              <a:spcBef>
                <a:spcPct val="0"/>
              </a:spcBef>
            </a:pPr>
            <a:r>
              <a:rPr lang="en-US" altLang="en-US" dirty="0" smtClean="0">
                <a:ea typeface="ＭＳ Ｐゴシック" charset="-128"/>
              </a:rPr>
              <a:t>Actually run this one in the background while we go on, to show the amount of time this takes.</a:t>
            </a:r>
          </a:p>
        </p:txBody>
      </p:sp>
    </p:spTree>
    <p:extLst>
      <p:ext uri="{BB962C8B-B14F-4D97-AF65-F5344CB8AC3E}">
        <p14:creationId xmlns:p14="http://schemas.microsoft.com/office/powerpoint/2010/main" val="1515157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4/10/2018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6"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1.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1.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support.apple.com/quicktime"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169"/>
            <a:ext cx="8302702" cy="1098000"/>
          </a:xfrm>
        </p:spPr>
        <p:txBody>
          <a:bodyPr anchor="b"/>
          <a:lstStyle/>
          <a:p>
            <a:r>
              <a:rPr lang="en-US" sz="3200" dirty="0"/>
              <a:t>Introduction to Computing </a:t>
            </a:r>
            <a:r>
              <a:rPr lang="en-US" sz="3200" dirty="0" smtClean="0"/>
              <a:t>and Programming </a:t>
            </a:r>
            <a:r>
              <a:rPr lang="en-US" sz="3200" dirty="0"/>
              <a:t>in </a:t>
            </a:r>
            <a:r>
              <a:rPr lang="en-US" sz="3200" dirty="0" smtClean="0"/>
              <a:t>Python™: </a:t>
            </a:r>
            <a:r>
              <a:rPr lang="en-US" sz="3200" dirty="0"/>
              <a:t>A </a:t>
            </a:r>
            <a:r>
              <a:rPr lang="en-US" sz="3200" dirty="0" smtClean="0"/>
              <a:t>Multimedia Approach</a:t>
            </a:r>
            <a:endParaRPr lang="en-US" sz="3200" dirty="0"/>
          </a:p>
        </p:txBody>
      </p:sp>
      <p:sp>
        <p:nvSpPr>
          <p:cNvPr id="3" name="Text Placeholder 2"/>
          <p:cNvSpPr>
            <a:spLocks noGrp="1"/>
          </p:cNvSpPr>
          <p:nvPr>
            <p:ph type="body" idx="1"/>
          </p:nvPr>
        </p:nvSpPr>
        <p:spPr>
          <a:xfrm>
            <a:off x="457200" y="1380077"/>
            <a:ext cx="8302702" cy="374286"/>
          </a:xfrm>
        </p:spPr>
        <p:txBody>
          <a:bodyPr/>
          <a:lstStyle/>
          <a:p>
            <a:r>
              <a:rPr lang="en-US" dirty="0" smtClean="0">
                <a:solidFill>
                  <a:schemeClr val="tx2"/>
                </a:solidFill>
                <a:latin typeface="+mn-lt"/>
              </a:rPr>
              <a:t>Fourth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14</a:t>
            </a:r>
            <a:endParaRPr lang="en-US" b="1" dirty="0">
              <a:latin typeface="+mn-lt"/>
            </a:endParaRPr>
          </a:p>
        </p:txBody>
      </p:sp>
      <p:sp>
        <p:nvSpPr>
          <p:cNvPr id="5" name="Text Placeholder 4"/>
          <p:cNvSpPr>
            <a:spLocks noGrp="1"/>
          </p:cNvSpPr>
          <p:nvPr>
            <p:ph type="body" idx="3"/>
          </p:nvPr>
        </p:nvSpPr>
        <p:spPr>
          <a:xfrm>
            <a:off x="4876800" y="3143957"/>
            <a:ext cx="3657600" cy="1210329"/>
          </a:xfrm>
        </p:spPr>
        <p:txBody>
          <a:bodyPr/>
          <a:lstStyle/>
          <a:p>
            <a:pPr algn="ctr"/>
            <a:r>
              <a:rPr lang="en-US" altLang="en-US" dirty="0">
                <a:latin typeface="+mn-lt"/>
                <a:ea typeface="ＭＳ Ｐゴシック" charset="-128"/>
              </a:rPr>
              <a:t>Creating and Modifying Movies</a:t>
            </a:r>
          </a:p>
        </p:txBody>
      </p:sp>
      <p:pic>
        <p:nvPicPr>
          <p:cNvPr id="7" name="Picture 6" descr="Front Cover: Introduction to Computing and Programming in Python™: A Multimedia Approach Fourth Edition by Guzdial and Erics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24" y="1927940"/>
            <a:ext cx="3510521" cy="439549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4876801" y="4482059"/>
            <a:ext cx="3657600"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M</a:t>
            </a:r>
            <a:r>
              <a:rPr lang="en-US" altLang="en-US" sz="100" kern="1200" dirty="0">
                <a:latin typeface="Times New Roman" panose="02020603050405020304" pitchFamily="18" charset="0"/>
                <a:ea typeface="ＭＳ Ｐゴシック" charset="-128"/>
              </a:rPr>
              <a:t> </a:t>
            </a:r>
            <a:r>
              <a:rPr lang="en-US" altLang="en-US" kern="1200" dirty="0">
                <a:latin typeface="Times New Roman" panose="02020603050405020304" pitchFamily="18" charset="0"/>
                <a:ea typeface="ＭＳ Ｐゴシック" charset="-128"/>
              </a:rPr>
              <a:t>P</a:t>
            </a:r>
            <a:r>
              <a:rPr lang="en-US" altLang="en-US" sz="100" kern="1200" dirty="0">
                <a:latin typeface="Times New Roman" panose="02020603050405020304" pitchFamily="18" charset="0"/>
                <a:ea typeface="ＭＳ Ｐゴシック" charset="-128"/>
              </a:rPr>
              <a:t> </a:t>
            </a:r>
            <a:r>
              <a:rPr lang="en-US" altLang="en-US" kern="1200" dirty="0">
                <a:latin typeface="Times New Roman" panose="02020603050405020304" pitchFamily="18" charset="0"/>
                <a:ea typeface="ＭＳ Ｐゴシック" charset="-128"/>
              </a:rPr>
              <a:t>E</a:t>
            </a:r>
            <a:r>
              <a:rPr lang="en-US" altLang="en-US" sz="100" kern="1200" dirty="0">
                <a:latin typeface="Times New Roman" panose="02020603050405020304" pitchFamily="18" charset="0"/>
                <a:ea typeface="ＭＳ Ｐゴシック" charset="-128"/>
              </a:rPr>
              <a:t> </a:t>
            </a:r>
            <a:r>
              <a:rPr lang="en-US" altLang="en-US" kern="1200" dirty="0">
                <a:latin typeface="Times New Roman" panose="02020603050405020304" pitchFamily="18" charset="0"/>
                <a:ea typeface="ＭＳ Ｐゴシック" charset="-128"/>
              </a:rPr>
              <a:t>G? Quicktime? </a:t>
            </a:r>
            <a:r>
              <a:rPr lang="en-US" altLang="en-US" kern="1200" dirty="0" smtClean="0">
                <a:latin typeface="Times New Roman" panose="02020603050405020304" pitchFamily="18" charset="0"/>
                <a:ea typeface="ＭＳ Ｐゴシック" charset="-128"/>
              </a:rPr>
              <a:t>A</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V</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I? J</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M</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V?</a:t>
            </a:r>
            <a:endParaRPr lang="en-US" dirty="0"/>
          </a:p>
        </p:txBody>
      </p:sp>
      <p:sp>
        <p:nvSpPr>
          <p:cNvPr id="3" name="Text Placeholder 2"/>
          <p:cNvSpPr>
            <a:spLocks noGrp="1"/>
          </p:cNvSpPr>
          <p:nvPr>
            <p:ph type="body" idx="1"/>
          </p:nvPr>
        </p:nvSpPr>
        <p:spPr/>
        <p:txBody>
          <a:bodyPr/>
          <a:lstStyle/>
          <a:p>
            <a:pPr eaLnBrk="1" hangingPunct="1"/>
            <a:r>
              <a:rPr lang="en-US" altLang="en-US" sz="2200" dirty="0" smtClean="0">
                <a:latin typeface="+mn-lt"/>
              </a:rPr>
              <a:t>M</a:t>
            </a:r>
            <a:r>
              <a:rPr lang="en-US" altLang="en-US" sz="100" dirty="0" smtClean="0">
                <a:latin typeface="+mn-lt"/>
              </a:rPr>
              <a:t> </a:t>
            </a:r>
            <a:r>
              <a:rPr lang="en-US" altLang="en-US" sz="2200" dirty="0" smtClean="0">
                <a:latin typeface="+mn-lt"/>
              </a:rPr>
              <a:t>P</a:t>
            </a:r>
            <a:r>
              <a:rPr lang="en-US" altLang="en-US" sz="100" dirty="0" smtClean="0">
                <a:latin typeface="+mn-lt"/>
              </a:rPr>
              <a:t> </a:t>
            </a:r>
            <a:r>
              <a:rPr lang="en-US" altLang="en-US" sz="2200" dirty="0" smtClean="0">
                <a:latin typeface="+mn-lt"/>
              </a:rPr>
              <a:t>E</a:t>
            </a:r>
            <a:r>
              <a:rPr lang="en-US" altLang="en-US" sz="100" dirty="0" smtClean="0">
                <a:latin typeface="+mn-lt"/>
              </a:rPr>
              <a:t> </a:t>
            </a:r>
            <a:r>
              <a:rPr lang="en-US" altLang="en-US" sz="2200" dirty="0" smtClean="0">
                <a:latin typeface="+mn-lt"/>
              </a:rPr>
              <a:t>G</a:t>
            </a:r>
            <a:r>
              <a:rPr lang="en-US" altLang="en-US" sz="2200" dirty="0">
                <a:latin typeface="+mn-lt"/>
              </a:rPr>
              <a:t>, QuickTime, and </a:t>
            </a:r>
            <a:r>
              <a:rPr lang="en-US" altLang="en-US" sz="2200" dirty="0" smtClean="0">
                <a:latin typeface="+mn-lt"/>
              </a:rPr>
              <a:t>A</a:t>
            </a:r>
            <a:r>
              <a:rPr lang="en-US" altLang="en-US" sz="100" dirty="0" smtClean="0">
                <a:latin typeface="+mn-lt"/>
              </a:rPr>
              <a:t> </a:t>
            </a:r>
            <a:r>
              <a:rPr lang="en-US" altLang="en-US" sz="2200" dirty="0" smtClean="0">
                <a:latin typeface="+mn-lt"/>
              </a:rPr>
              <a:t>V</a:t>
            </a:r>
            <a:r>
              <a:rPr lang="en-US" altLang="en-US" sz="100" dirty="0" smtClean="0">
                <a:latin typeface="+mn-lt"/>
              </a:rPr>
              <a:t> </a:t>
            </a:r>
            <a:r>
              <a:rPr lang="en-US" altLang="en-US" sz="2200" dirty="0" smtClean="0">
                <a:latin typeface="+mn-lt"/>
              </a:rPr>
              <a:t>I </a:t>
            </a:r>
            <a:r>
              <a:rPr lang="en-US" altLang="en-US" sz="2200" dirty="0">
                <a:latin typeface="+mn-lt"/>
              </a:rPr>
              <a:t>are </a:t>
            </a:r>
            <a:r>
              <a:rPr lang="en-US" altLang="en-US" sz="2200" b="1" dirty="0">
                <a:latin typeface="+mn-lt"/>
              </a:rPr>
              <a:t>compressed</a:t>
            </a:r>
            <a:r>
              <a:rPr lang="en-US" altLang="en-US" sz="2200" dirty="0">
                <a:latin typeface="+mn-lt"/>
              </a:rPr>
              <a:t> movie formats.</a:t>
            </a:r>
          </a:p>
          <a:p>
            <a:pPr lvl="1" eaLnBrk="1" hangingPunct="1"/>
            <a:r>
              <a:rPr lang="en-US" altLang="en-US" sz="2200" dirty="0">
                <a:latin typeface="+mn-lt"/>
              </a:rPr>
              <a:t>They </a:t>
            </a:r>
            <a:r>
              <a:rPr lang="en-US" altLang="en-US" sz="2200" dirty="0" smtClean="0">
                <a:latin typeface="+mn-lt"/>
              </a:rPr>
              <a:t>don</a:t>
            </a:r>
            <a:r>
              <a:rPr lang="fr-FR" altLang="ja-JP" sz="2200" dirty="0" smtClean="0">
                <a:latin typeface="+mn-lt"/>
              </a:rPr>
              <a:t>’</a:t>
            </a:r>
            <a:r>
              <a:rPr lang="en-US" altLang="ja-JP" sz="2200" dirty="0" smtClean="0">
                <a:latin typeface="+mn-lt"/>
              </a:rPr>
              <a:t>t </a:t>
            </a:r>
            <a:r>
              <a:rPr lang="en-US" altLang="ja-JP" sz="2200" dirty="0">
                <a:latin typeface="+mn-lt"/>
              </a:rPr>
              <a:t>record every frame.</a:t>
            </a:r>
          </a:p>
          <a:p>
            <a:pPr lvl="1" eaLnBrk="1" hangingPunct="1"/>
            <a:r>
              <a:rPr lang="en-US" altLang="en-US" sz="2200" dirty="0">
                <a:latin typeface="+mn-lt"/>
              </a:rPr>
              <a:t>Rather, they record some </a:t>
            </a:r>
            <a:r>
              <a:rPr lang="en-US" altLang="en-US" sz="2200" b="1" dirty="0">
                <a:latin typeface="+mn-lt"/>
              </a:rPr>
              <a:t>key</a:t>
            </a:r>
            <a:r>
              <a:rPr lang="en-US" altLang="en-US" sz="2200" dirty="0">
                <a:latin typeface="+mn-lt"/>
              </a:rPr>
              <a:t> frames, and then store data about what parts of the screen change on intervening frames.</a:t>
            </a:r>
          </a:p>
          <a:p>
            <a:pPr lvl="1" eaLnBrk="1" hangingPunct="1"/>
            <a:r>
              <a:rPr lang="en-US" altLang="en-US" sz="2200" dirty="0" smtClean="0">
                <a:latin typeface="+mn-lt"/>
              </a:rPr>
              <a:t>M</a:t>
            </a:r>
            <a:r>
              <a:rPr lang="en-US" altLang="en-US" sz="100" dirty="0" smtClean="0">
                <a:latin typeface="+mn-lt"/>
              </a:rPr>
              <a:t> </a:t>
            </a:r>
            <a:r>
              <a:rPr lang="en-US" altLang="en-US" sz="2200" dirty="0" smtClean="0">
                <a:latin typeface="+mn-lt"/>
              </a:rPr>
              <a:t>P</a:t>
            </a:r>
            <a:r>
              <a:rPr lang="en-US" altLang="en-US" sz="100" dirty="0" smtClean="0">
                <a:latin typeface="+mn-lt"/>
              </a:rPr>
              <a:t> </a:t>
            </a:r>
            <a:r>
              <a:rPr lang="en-US" altLang="en-US" sz="2200" dirty="0" smtClean="0">
                <a:latin typeface="+mn-lt"/>
              </a:rPr>
              <a:t>E</a:t>
            </a:r>
            <a:r>
              <a:rPr lang="en-US" altLang="en-US" sz="100" dirty="0" smtClean="0">
                <a:latin typeface="+mn-lt"/>
              </a:rPr>
              <a:t> </a:t>
            </a:r>
            <a:r>
              <a:rPr lang="en-US" altLang="en-US" sz="2200" dirty="0" smtClean="0">
                <a:latin typeface="+mn-lt"/>
              </a:rPr>
              <a:t>G </a:t>
            </a:r>
            <a:r>
              <a:rPr lang="en-US" altLang="en-US" sz="2200" dirty="0">
                <a:latin typeface="+mn-lt"/>
              </a:rPr>
              <a:t>is an international standard, from the same people who invented </a:t>
            </a:r>
            <a:r>
              <a:rPr lang="en-US" altLang="en-US" sz="2200" dirty="0" smtClean="0">
                <a:latin typeface="+mn-lt"/>
              </a:rPr>
              <a:t>J</a:t>
            </a:r>
            <a:r>
              <a:rPr lang="en-US" altLang="en-US" sz="100" dirty="0" smtClean="0">
                <a:latin typeface="+mn-lt"/>
              </a:rPr>
              <a:t> </a:t>
            </a:r>
            <a:r>
              <a:rPr lang="en-US" altLang="en-US" sz="2200" dirty="0" smtClean="0">
                <a:latin typeface="+mn-lt"/>
              </a:rPr>
              <a:t>P</a:t>
            </a:r>
            <a:r>
              <a:rPr lang="en-US" altLang="en-US" sz="100" dirty="0" smtClean="0">
                <a:latin typeface="+mn-lt"/>
              </a:rPr>
              <a:t> </a:t>
            </a:r>
            <a:r>
              <a:rPr lang="en-US" altLang="en-US" sz="2200" dirty="0" smtClean="0">
                <a:latin typeface="+mn-lt"/>
              </a:rPr>
              <a:t>E</a:t>
            </a:r>
            <a:r>
              <a:rPr lang="en-US" altLang="en-US" sz="100" dirty="0" smtClean="0">
                <a:latin typeface="+mn-lt"/>
              </a:rPr>
              <a:t> </a:t>
            </a:r>
            <a:r>
              <a:rPr lang="en-US" altLang="en-US" sz="2200" dirty="0" smtClean="0">
                <a:latin typeface="+mn-lt"/>
              </a:rPr>
              <a:t>G</a:t>
            </a:r>
            <a:r>
              <a:rPr lang="en-US" altLang="en-US" sz="2200" dirty="0">
                <a:latin typeface="+mn-lt"/>
              </a:rPr>
              <a:t>.</a:t>
            </a:r>
          </a:p>
          <a:p>
            <a:pPr lvl="1" eaLnBrk="1" hangingPunct="1"/>
            <a:r>
              <a:rPr lang="en-US" altLang="en-US" sz="2200" dirty="0" smtClean="0">
                <a:latin typeface="+mn-lt"/>
              </a:rPr>
              <a:t>A</a:t>
            </a:r>
            <a:r>
              <a:rPr lang="en-US" altLang="en-US" sz="100" dirty="0" smtClean="0">
                <a:latin typeface="+mn-lt"/>
              </a:rPr>
              <a:t> </a:t>
            </a:r>
            <a:r>
              <a:rPr lang="en-US" altLang="en-US" sz="2200" dirty="0" smtClean="0">
                <a:latin typeface="+mn-lt"/>
              </a:rPr>
              <a:t>V</a:t>
            </a:r>
            <a:r>
              <a:rPr lang="en-US" altLang="en-US" sz="100" dirty="0" smtClean="0">
                <a:latin typeface="+mn-lt"/>
              </a:rPr>
              <a:t> </a:t>
            </a:r>
            <a:r>
              <a:rPr lang="en-US" altLang="en-US" sz="2200" dirty="0" smtClean="0">
                <a:latin typeface="+mn-lt"/>
              </a:rPr>
              <a:t>I </a:t>
            </a:r>
            <a:r>
              <a:rPr lang="en-US" altLang="en-US" sz="2200" dirty="0">
                <a:latin typeface="+mn-lt"/>
              </a:rPr>
              <a:t>is a Microsoft standard.</a:t>
            </a:r>
          </a:p>
          <a:p>
            <a:pPr lvl="1" eaLnBrk="1" hangingPunct="1"/>
            <a:r>
              <a:rPr lang="en-US" altLang="en-US" sz="2200" dirty="0">
                <a:latin typeface="+mn-lt"/>
              </a:rPr>
              <a:t>QuickTime is an Apple standard.</a:t>
            </a:r>
          </a:p>
          <a:p>
            <a:pPr eaLnBrk="1" hangingPunct="1"/>
            <a:r>
              <a:rPr lang="en-US" altLang="en-US" sz="2200" dirty="0" smtClean="0">
                <a:latin typeface="+mn-lt"/>
              </a:rPr>
              <a:t>J</a:t>
            </a:r>
            <a:r>
              <a:rPr lang="en-US" altLang="en-US" sz="100" dirty="0" smtClean="0">
                <a:latin typeface="+mn-lt"/>
              </a:rPr>
              <a:t> </a:t>
            </a:r>
            <a:r>
              <a:rPr lang="en-US" altLang="en-US" sz="2200" dirty="0" smtClean="0">
                <a:latin typeface="+mn-lt"/>
              </a:rPr>
              <a:t>M</a:t>
            </a:r>
            <a:r>
              <a:rPr lang="en-US" altLang="en-US" sz="100" dirty="0" smtClean="0">
                <a:latin typeface="+mn-lt"/>
              </a:rPr>
              <a:t> </a:t>
            </a:r>
            <a:r>
              <a:rPr lang="en-US" altLang="en-US" sz="2200" dirty="0" smtClean="0">
                <a:latin typeface="+mn-lt"/>
              </a:rPr>
              <a:t>V </a:t>
            </a:r>
            <a:r>
              <a:rPr lang="en-US" altLang="en-US" sz="2200" dirty="0">
                <a:latin typeface="+mn-lt"/>
              </a:rPr>
              <a:t>is a file consisting of </a:t>
            </a:r>
            <a:r>
              <a:rPr lang="en-US" altLang="en-US" sz="2200" dirty="0" smtClean="0">
                <a:latin typeface="+mn-lt"/>
              </a:rPr>
              <a:t>J</a:t>
            </a:r>
            <a:r>
              <a:rPr lang="en-US" altLang="en-US" sz="100" dirty="0" smtClean="0">
                <a:latin typeface="+mn-lt"/>
              </a:rPr>
              <a:t> </a:t>
            </a:r>
            <a:r>
              <a:rPr lang="en-US" altLang="en-US" sz="2200" dirty="0" smtClean="0">
                <a:latin typeface="+mn-lt"/>
              </a:rPr>
              <a:t>P</a:t>
            </a:r>
            <a:r>
              <a:rPr lang="en-US" altLang="en-US" sz="100" dirty="0" smtClean="0">
                <a:latin typeface="+mn-lt"/>
              </a:rPr>
              <a:t> </a:t>
            </a:r>
            <a:r>
              <a:rPr lang="en-US" altLang="en-US" sz="2200" dirty="0" smtClean="0">
                <a:latin typeface="+mn-lt"/>
              </a:rPr>
              <a:t>E</a:t>
            </a:r>
            <a:r>
              <a:rPr lang="en-US" altLang="en-US" sz="100" dirty="0" smtClean="0">
                <a:latin typeface="+mn-lt"/>
              </a:rPr>
              <a:t> </a:t>
            </a:r>
            <a:r>
              <a:rPr lang="en-US" altLang="en-US" sz="2200" dirty="0" smtClean="0">
                <a:latin typeface="+mn-lt"/>
              </a:rPr>
              <a:t>G </a:t>
            </a:r>
            <a:r>
              <a:rPr lang="en-US" altLang="en-US" sz="2200" dirty="0">
                <a:latin typeface="+mn-lt"/>
              </a:rPr>
              <a:t>frames in an array</a:t>
            </a:r>
            <a:r>
              <a:rPr lang="en-US" altLang="en-US" sz="2200" dirty="0" smtClean="0">
                <a:latin typeface="+mn-lt"/>
              </a:rPr>
              <a:t>.</a:t>
            </a:r>
            <a:endParaRPr lang="en-US" altLang="en-US" sz="2200" dirty="0">
              <a:latin typeface="+mn-lt"/>
            </a:endParaRPr>
          </a:p>
          <a:p>
            <a:pPr lvl="1" eaLnBrk="1" hangingPunct="1"/>
            <a:r>
              <a:rPr lang="en-US" altLang="en-US" sz="2200" dirty="0">
                <a:latin typeface="+mn-lt"/>
              </a:rPr>
              <a:t>All frames </a:t>
            </a:r>
            <a:r>
              <a:rPr lang="en-US" altLang="en-US" sz="2200" dirty="0" smtClean="0">
                <a:latin typeface="+mn-lt"/>
              </a:rPr>
              <a:t>represented</a:t>
            </a:r>
            <a:endParaRPr lang="en-US" altLang="en-US" sz="2200" dirty="0">
              <a:latin typeface="+mn-lt"/>
            </a:endParaRPr>
          </a:p>
        </p:txBody>
      </p:sp>
    </p:spTree>
    <p:extLst>
      <p:ext uri="{BB962C8B-B14F-4D97-AF65-F5344CB8AC3E}">
        <p14:creationId xmlns:p14="http://schemas.microsoft.com/office/powerpoint/2010/main" val="3127759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Why Do We Compress Movies?</a:t>
            </a:r>
            <a:endParaRPr lang="en-US" dirty="0"/>
          </a:p>
        </p:txBody>
      </p:sp>
      <p:sp>
        <p:nvSpPr>
          <p:cNvPr id="3" name="Content Placeholder 2"/>
          <p:cNvSpPr>
            <a:spLocks noGrp="1"/>
          </p:cNvSpPr>
          <p:nvPr>
            <p:ph idx="1"/>
          </p:nvPr>
        </p:nvSpPr>
        <p:spPr>
          <a:xfrm>
            <a:off x="457200" y="1600200"/>
            <a:ext cx="8229600" cy="1041480"/>
          </a:xfrm>
        </p:spPr>
        <p:txBody>
          <a:bodyPr/>
          <a:lstStyle/>
          <a:p>
            <a:pPr marL="255600" lvl="0" indent="-255600" fontAlgn="base">
              <a:buFont typeface="Arial" panose="020B0604020202020204" pitchFamily="34" charset="0"/>
              <a:buChar char="•"/>
            </a:pPr>
            <a:r>
              <a:rPr lang="en-US" altLang="en-US" sz="2400" kern="1200" dirty="0">
                <a:solidFill>
                  <a:srgbClr val="000000"/>
                </a:solidFill>
                <a:latin typeface="+mn-lt"/>
                <a:ea typeface="ＭＳ Ｐゴシック" charset="-128"/>
              </a:rPr>
              <a:t>Do the math:</a:t>
            </a:r>
          </a:p>
          <a:p>
            <a:pPr marL="741600" lvl="1" indent="-284400" fontAlgn="base">
              <a:buFont typeface="Arial" panose="020B0604020202020204" pitchFamily="34" charset="0"/>
              <a:buChar char="–"/>
            </a:pPr>
            <a:r>
              <a:rPr lang="en-US" altLang="en-US" sz="2400" kern="1200" dirty="0">
                <a:solidFill>
                  <a:srgbClr val="000000"/>
                </a:solidFill>
                <a:latin typeface="+mn-lt"/>
                <a:ea typeface="ＭＳ Ｐゴシック" charset="-128"/>
              </a:rPr>
              <a:t>One second of </a:t>
            </a:r>
            <a:r>
              <a:rPr lang="en-US" altLang="en-US" sz="2400" kern="1200" dirty="0" smtClean="0">
                <a:solidFill>
                  <a:srgbClr val="000000"/>
                </a:solidFill>
                <a:latin typeface="+mn-lt"/>
                <a:ea typeface="ＭＳ Ｐゴシック" charset="-128"/>
              </a:rPr>
              <a:t>640×480 </a:t>
            </a:r>
            <a:r>
              <a:rPr lang="en-US" altLang="en-US" sz="2400" kern="1200" dirty="0">
                <a:solidFill>
                  <a:srgbClr val="000000"/>
                </a:solidFill>
                <a:latin typeface="+mn-lt"/>
                <a:ea typeface="ＭＳ Ｐゴシック" charset="-128"/>
              </a:rPr>
              <a:t>pixels at 30 </a:t>
            </a:r>
            <a:r>
              <a:rPr lang="en-US" altLang="en-US" sz="2400" kern="1200" dirty="0" smtClean="0">
                <a:solidFill>
                  <a:srgbClr val="000000"/>
                </a:solidFill>
                <a:latin typeface="+mn-lt"/>
                <a:ea typeface="ＭＳ Ｐゴシック" charset="-128"/>
              </a:rPr>
              <a:t>f</a:t>
            </a:r>
            <a:r>
              <a:rPr lang="en-US" altLang="en-US" sz="100" kern="1200" dirty="0" smtClean="0">
                <a:solidFill>
                  <a:schemeClr val="bg1"/>
                </a:solidFill>
                <a:latin typeface="+mn-lt"/>
                <a:ea typeface="ＭＳ Ｐゴシック" charset="-128"/>
              </a:rPr>
              <a:t>rames</a:t>
            </a:r>
            <a:r>
              <a:rPr lang="en-US" altLang="en-US" sz="2400" kern="1200" dirty="0" smtClean="0">
                <a:solidFill>
                  <a:srgbClr val="000000"/>
                </a:solidFill>
                <a:latin typeface="+mn-lt"/>
                <a:ea typeface="ＭＳ Ｐゴシック" charset="-128"/>
              </a:rPr>
              <a:t>p</a:t>
            </a:r>
            <a:r>
              <a:rPr lang="en-US" altLang="en-US" sz="100" kern="1200" dirty="0" smtClean="0">
                <a:solidFill>
                  <a:schemeClr val="bg1"/>
                </a:solidFill>
                <a:latin typeface="+mn-lt"/>
                <a:ea typeface="ＭＳ Ｐゴシック" charset="-128"/>
              </a:rPr>
              <a:t>er</a:t>
            </a:r>
            <a:r>
              <a:rPr lang="en-US" altLang="en-US" sz="2400" kern="1200" dirty="0" smtClean="0">
                <a:solidFill>
                  <a:srgbClr val="000000"/>
                </a:solidFill>
                <a:latin typeface="+mn-lt"/>
                <a:ea typeface="ＭＳ Ｐゴシック" charset="-128"/>
              </a:rPr>
              <a:t>s</a:t>
            </a:r>
            <a:r>
              <a:rPr lang="en-US" altLang="en-US" sz="100" kern="1200" dirty="0" smtClean="0">
                <a:solidFill>
                  <a:schemeClr val="bg1"/>
                </a:solidFill>
                <a:latin typeface="+mn-lt"/>
                <a:ea typeface="ＭＳ Ｐゴシック" charset="-128"/>
              </a:rPr>
              <a:t>econd</a:t>
            </a:r>
            <a:endParaRPr lang="en-US" altLang="en-US" sz="100" kern="1200" dirty="0">
              <a:solidFill>
                <a:schemeClr val="bg1"/>
              </a:solidFill>
              <a:latin typeface="+mn-lt"/>
              <a:ea typeface="ＭＳ Ｐゴシック" charset="-128"/>
            </a:endParaRPr>
          </a:p>
        </p:txBody>
      </p:sp>
      <p:sp>
        <p:nvSpPr>
          <p:cNvPr id="4" name="Content Placeholder 3"/>
          <p:cNvSpPr>
            <a:spLocks noGrp="1"/>
          </p:cNvSpPr>
          <p:nvPr>
            <p:ph idx="13"/>
          </p:nvPr>
        </p:nvSpPr>
        <p:spPr>
          <a:xfrm>
            <a:off x="473720" y="2641680"/>
            <a:ext cx="905375" cy="461284"/>
          </a:xfrm>
        </p:spPr>
        <p:txBody>
          <a:bodyPr anchor="ctr"/>
          <a:lstStyle/>
          <a:p>
            <a:pPr marL="741600" lvl="1" indent="-284400"/>
            <a:r>
              <a:rPr lang="en-US" sz="2400" dirty="0" smtClean="0">
                <a:latin typeface="+mn-lt"/>
              </a:rPr>
              <a:t> </a:t>
            </a:r>
            <a:endParaRPr lang="en-US" sz="2400" dirty="0">
              <a:latin typeface="+mn-lt"/>
            </a:endParaRPr>
          </a:p>
        </p:txBody>
      </p:sp>
      <p:graphicFrame>
        <p:nvGraphicFramePr>
          <p:cNvPr id="7" name="Object 6" descr="30 frames times 640 times 480 pixels = 9,216,000 pixels"/>
          <p:cNvGraphicFramePr>
            <a:graphicFrameLocks noChangeAspect="1"/>
          </p:cNvGraphicFramePr>
          <p:nvPr>
            <p:extLst>
              <p:ext uri="{D42A27DB-BD31-4B8C-83A1-F6EECF244321}">
                <p14:modId xmlns:p14="http://schemas.microsoft.com/office/powerpoint/2010/main" val="3655117036"/>
              </p:ext>
            </p:extLst>
          </p:nvPr>
        </p:nvGraphicFramePr>
        <p:xfrm>
          <a:off x="1334648" y="2697426"/>
          <a:ext cx="6954387" cy="494974"/>
        </p:xfrm>
        <a:graphic>
          <a:graphicData uri="http://schemas.openxmlformats.org/presentationml/2006/ole">
            <mc:AlternateContent xmlns:mc="http://schemas.openxmlformats.org/markup-compatibility/2006">
              <mc:Choice xmlns:v="urn:schemas-microsoft-com:vml" Requires="v">
                <p:oleObj spid="_x0000_s3323" name="Equation" r:id="rId3" imgW="3568680" imgH="253800" progId="Equation.DSMT4">
                  <p:embed/>
                </p:oleObj>
              </mc:Choice>
              <mc:Fallback>
                <p:oleObj name="Equation" r:id="rId3" imgW="3568680" imgH="253800" progId="Equation.DSMT4">
                  <p:embed/>
                  <p:pic>
                    <p:nvPicPr>
                      <p:cNvPr id="0" name=""/>
                      <p:cNvPicPr/>
                      <p:nvPr/>
                    </p:nvPicPr>
                    <p:blipFill>
                      <a:blip r:embed="rId4"/>
                      <a:stretch>
                        <a:fillRect/>
                      </a:stretch>
                    </p:blipFill>
                    <p:spPr>
                      <a:xfrm>
                        <a:off x="1334648" y="2697426"/>
                        <a:ext cx="6954387" cy="494974"/>
                      </a:xfrm>
                      <a:prstGeom prst="rect">
                        <a:avLst/>
                      </a:prstGeom>
                    </p:spPr>
                  </p:pic>
                </p:oleObj>
              </mc:Fallback>
            </mc:AlternateContent>
          </a:graphicData>
        </a:graphic>
      </p:graphicFrame>
      <p:sp>
        <p:nvSpPr>
          <p:cNvPr id="5" name="Content Placeholder 4"/>
          <p:cNvSpPr>
            <a:spLocks noGrp="1"/>
          </p:cNvSpPr>
          <p:nvPr>
            <p:ph idx="14"/>
          </p:nvPr>
        </p:nvSpPr>
        <p:spPr>
          <a:xfrm>
            <a:off x="457200" y="3218468"/>
            <a:ext cx="8229600" cy="1209778"/>
          </a:xfrm>
        </p:spPr>
        <p:txBody>
          <a:bodyPr/>
          <a:lstStyle/>
          <a:p>
            <a:pPr marL="741600" lvl="1" indent="-284400" eaLnBrk="1" hangingPunct="1"/>
            <a:r>
              <a:rPr lang="en-US" altLang="en-US" sz="2400" dirty="0">
                <a:latin typeface="+mn-lt"/>
              </a:rPr>
              <a:t>With 3 bytes of color per pixel, </a:t>
            </a:r>
            <a:r>
              <a:rPr lang="en-US" altLang="en-US" sz="2400" dirty="0" smtClean="0">
                <a:latin typeface="+mn-lt"/>
              </a:rPr>
              <a:t>that</a:t>
            </a:r>
            <a:r>
              <a:rPr lang="fr-FR" altLang="ja-JP" sz="2400" dirty="0" smtClean="0">
                <a:latin typeface="+mn-lt"/>
              </a:rPr>
              <a:t>’</a:t>
            </a:r>
            <a:r>
              <a:rPr lang="en-US" altLang="ja-JP" sz="2400" dirty="0" smtClean="0">
                <a:latin typeface="+mn-lt"/>
              </a:rPr>
              <a:t>s </a:t>
            </a:r>
            <a:r>
              <a:rPr lang="en-US" altLang="ja-JP" sz="2400" dirty="0">
                <a:latin typeface="+mn-lt"/>
              </a:rPr>
              <a:t>27,648,000 bytes or 27 </a:t>
            </a:r>
            <a:r>
              <a:rPr lang="en-US" altLang="ja-JP" sz="2400" b="1" dirty="0">
                <a:latin typeface="+mn-lt"/>
              </a:rPr>
              <a:t>megabytes</a:t>
            </a:r>
            <a:r>
              <a:rPr lang="en-US" altLang="ja-JP" sz="2400" dirty="0">
                <a:latin typeface="+mn-lt"/>
              </a:rPr>
              <a:t> of information </a:t>
            </a:r>
            <a:r>
              <a:rPr lang="en-US" altLang="ja-JP" sz="2400" b="1" dirty="0">
                <a:latin typeface="+mn-lt"/>
              </a:rPr>
              <a:t>per second</a:t>
            </a:r>
            <a:r>
              <a:rPr lang="en-US" altLang="ja-JP" sz="2400" i="1" dirty="0">
                <a:latin typeface="+mn-lt"/>
              </a:rPr>
              <a:t>.</a:t>
            </a:r>
          </a:p>
          <a:p>
            <a:pPr marL="741600" lvl="1" indent="-284400" eaLnBrk="1" hangingPunct="1"/>
            <a:r>
              <a:rPr lang="en-US" altLang="en-US" sz="2400" dirty="0">
                <a:latin typeface="+mn-lt"/>
              </a:rPr>
              <a:t>For a 90 minute feature movie (short), </a:t>
            </a:r>
            <a:r>
              <a:rPr lang="en-US" altLang="en-US" sz="2400" dirty="0" smtClean="0">
                <a:latin typeface="+mn-lt"/>
              </a:rPr>
              <a:t>that</a:t>
            </a:r>
            <a:r>
              <a:rPr lang="fr-FR" altLang="ja-JP" sz="2400" dirty="0" smtClean="0">
                <a:latin typeface="+mn-lt"/>
              </a:rPr>
              <a:t>’</a:t>
            </a:r>
            <a:r>
              <a:rPr lang="en-US" altLang="ja-JP" sz="2400" dirty="0" smtClean="0">
                <a:latin typeface="+mn-lt"/>
              </a:rPr>
              <a:t>s</a:t>
            </a:r>
            <a:endParaRPr lang="en-US" sz="2400" dirty="0">
              <a:latin typeface="+mn-lt"/>
            </a:endParaRPr>
          </a:p>
        </p:txBody>
      </p:sp>
      <p:graphicFrame>
        <p:nvGraphicFramePr>
          <p:cNvPr id="8" name="Object 7" descr="90 times 60 times 27,648,000 = 149,299,200,000 bytes left parenthesis 149 gigabytes right parenthesis"/>
          <p:cNvGraphicFramePr>
            <a:graphicFrameLocks noChangeAspect="1"/>
          </p:cNvGraphicFramePr>
          <p:nvPr>
            <p:extLst>
              <p:ext uri="{D42A27DB-BD31-4B8C-83A1-F6EECF244321}">
                <p14:modId xmlns:p14="http://schemas.microsoft.com/office/powerpoint/2010/main" val="2203607278"/>
              </p:ext>
            </p:extLst>
          </p:nvPr>
        </p:nvGraphicFramePr>
        <p:xfrm>
          <a:off x="1250971" y="4562716"/>
          <a:ext cx="6851915" cy="327256"/>
        </p:xfrm>
        <a:graphic>
          <a:graphicData uri="http://schemas.openxmlformats.org/presentationml/2006/ole">
            <mc:AlternateContent xmlns:mc="http://schemas.openxmlformats.org/markup-compatibility/2006">
              <mc:Choice xmlns:v="urn:schemas-microsoft-com:vml" Requires="v">
                <p:oleObj spid="_x0000_s3324" name="Equation" r:id="rId5" imgW="4254480" imgH="203040" progId="Equation.DSMT4">
                  <p:embed/>
                </p:oleObj>
              </mc:Choice>
              <mc:Fallback>
                <p:oleObj name="Equation" r:id="rId5" imgW="4254480" imgH="203040" progId="Equation.DSMT4">
                  <p:embed/>
                  <p:pic>
                    <p:nvPicPr>
                      <p:cNvPr id="0" name=""/>
                      <p:cNvPicPr/>
                      <p:nvPr/>
                    </p:nvPicPr>
                    <p:blipFill>
                      <a:blip r:embed="rId6"/>
                      <a:stretch>
                        <a:fillRect/>
                      </a:stretch>
                    </p:blipFill>
                    <p:spPr>
                      <a:xfrm>
                        <a:off x="1250971" y="4562716"/>
                        <a:ext cx="6851915" cy="327256"/>
                      </a:xfrm>
                      <a:prstGeom prst="rect">
                        <a:avLst/>
                      </a:prstGeom>
                    </p:spPr>
                  </p:pic>
                </p:oleObj>
              </mc:Fallback>
            </mc:AlternateContent>
          </a:graphicData>
        </a:graphic>
      </p:graphicFrame>
      <p:sp>
        <p:nvSpPr>
          <p:cNvPr id="6" name="Content Placeholder 5"/>
          <p:cNvSpPr>
            <a:spLocks noGrp="1"/>
          </p:cNvSpPr>
          <p:nvPr>
            <p:ph idx="15"/>
          </p:nvPr>
        </p:nvSpPr>
        <p:spPr>
          <a:xfrm>
            <a:off x="442210" y="5054422"/>
            <a:ext cx="8102184" cy="731784"/>
          </a:xfrm>
        </p:spPr>
        <p:txBody>
          <a:bodyPr anchor="ctr"/>
          <a:lstStyle/>
          <a:p>
            <a:pPr marL="255600" indent="-255600" eaLnBrk="1" hangingPunct="1"/>
            <a:r>
              <a:rPr lang="en-US" altLang="en-US" sz="2400" dirty="0">
                <a:latin typeface="+mn-lt"/>
              </a:rPr>
              <a:t>A </a:t>
            </a:r>
            <a:r>
              <a:rPr lang="en-US" altLang="en-US" sz="2400" dirty="0" smtClean="0">
                <a:latin typeface="+mn-lt"/>
              </a:rPr>
              <a:t>D</a:t>
            </a:r>
            <a:r>
              <a:rPr lang="en-US" altLang="en-US" sz="100" dirty="0" smtClean="0">
                <a:latin typeface="+mn-lt"/>
              </a:rPr>
              <a:t> </a:t>
            </a:r>
            <a:r>
              <a:rPr lang="en-US" altLang="en-US" sz="2400" dirty="0" smtClean="0">
                <a:latin typeface="+mn-lt"/>
              </a:rPr>
              <a:t>V</a:t>
            </a:r>
            <a:r>
              <a:rPr lang="en-US" altLang="en-US" sz="100" dirty="0" smtClean="0">
                <a:latin typeface="+mn-lt"/>
              </a:rPr>
              <a:t> </a:t>
            </a:r>
            <a:r>
              <a:rPr lang="en-US" altLang="en-US" sz="2400" dirty="0" smtClean="0">
                <a:latin typeface="+mn-lt"/>
              </a:rPr>
              <a:t>D </a:t>
            </a:r>
            <a:r>
              <a:rPr lang="en-US" altLang="en-US" sz="2400" dirty="0">
                <a:latin typeface="+mn-lt"/>
              </a:rPr>
              <a:t>stores 6.47 gigabytes of data.</a:t>
            </a:r>
          </a:p>
          <a:p>
            <a:pPr marL="741600" lvl="1" indent="-284400" eaLnBrk="1" hangingPunct="1"/>
            <a:r>
              <a:rPr lang="en-US" altLang="en-US" sz="2400" dirty="0">
                <a:latin typeface="+mn-lt"/>
              </a:rPr>
              <a:t>So even on a </a:t>
            </a:r>
            <a:r>
              <a:rPr lang="en-US" altLang="en-US" sz="2400" dirty="0" smtClean="0">
                <a:latin typeface="+mn-lt"/>
              </a:rPr>
              <a:t>D</a:t>
            </a:r>
            <a:r>
              <a:rPr lang="en-US" altLang="en-US" sz="100" dirty="0" smtClean="0">
                <a:latin typeface="+mn-lt"/>
              </a:rPr>
              <a:t> </a:t>
            </a:r>
            <a:r>
              <a:rPr lang="en-US" altLang="en-US" sz="2400" dirty="0" smtClean="0">
                <a:latin typeface="+mn-lt"/>
              </a:rPr>
              <a:t>V</a:t>
            </a:r>
            <a:r>
              <a:rPr lang="en-US" altLang="en-US" sz="100" dirty="0" smtClean="0">
                <a:latin typeface="+mn-lt"/>
              </a:rPr>
              <a:t> </a:t>
            </a:r>
            <a:r>
              <a:rPr lang="en-US" altLang="en-US" sz="2400" dirty="0" smtClean="0">
                <a:latin typeface="+mn-lt"/>
              </a:rPr>
              <a:t>D</a:t>
            </a:r>
            <a:r>
              <a:rPr lang="en-US" altLang="en-US" sz="2400" dirty="0">
                <a:latin typeface="+mn-lt"/>
              </a:rPr>
              <a:t>, the movie is compressed</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481682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M</a:t>
            </a:r>
            <a:r>
              <a:rPr lang="en-US" sz="100" kern="1200" dirty="0" smtClean="0">
                <a:latin typeface="Times New Roman" panose="02020603050405020304" pitchFamily="18" charset="0"/>
                <a:ea typeface="ＭＳ Ｐゴシック" charset="0"/>
                <a:cs typeface="+mj-cs"/>
              </a:rPr>
              <a:t> </a:t>
            </a:r>
            <a:r>
              <a:rPr lang="en-US" kern="1200" dirty="0" smtClean="0">
                <a:latin typeface="Times New Roman" panose="02020603050405020304" pitchFamily="18" charset="0"/>
                <a:ea typeface="ＭＳ Ｐゴシック" charset="0"/>
                <a:cs typeface="+mj-cs"/>
              </a:rPr>
              <a:t>P</a:t>
            </a:r>
            <a:r>
              <a:rPr lang="en-US" sz="100" kern="1200" dirty="0" smtClean="0">
                <a:latin typeface="Times New Roman" panose="02020603050405020304" pitchFamily="18" charset="0"/>
                <a:ea typeface="ＭＳ Ｐゴシック" charset="0"/>
                <a:cs typeface="+mj-cs"/>
              </a:rPr>
              <a:t> </a:t>
            </a:r>
            <a:r>
              <a:rPr lang="en-US" kern="1200" dirty="0" smtClean="0">
                <a:latin typeface="Times New Roman" panose="02020603050405020304" pitchFamily="18" charset="0"/>
                <a:ea typeface="ＭＳ Ｐゴシック" charset="0"/>
                <a:cs typeface="+mj-cs"/>
              </a:rPr>
              <a:t>E</a:t>
            </a:r>
            <a:r>
              <a:rPr lang="en-US" sz="100" kern="1200" dirty="0" smtClean="0">
                <a:latin typeface="Times New Roman" panose="02020603050405020304" pitchFamily="18" charset="0"/>
                <a:ea typeface="ＭＳ Ｐゴシック" charset="0"/>
                <a:cs typeface="+mj-cs"/>
              </a:rPr>
              <a:t> </a:t>
            </a:r>
            <a:r>
              <a:rPr lang="en-US" kern="1200" dirty="0" smtClean="0">
                <a:latin typeface="Times New Roman" panose="02020603050405020304" pitchFamily="18" charset="0"/>
                <a:ea typeface="ＭＳ Ｐゴシック" charset="0"/>
                <a:cs typeface="+mj-cs"/>
              </a:rPr>
              <a:t>G Movie = M</a:t>
            </a:r>
            <a:r>
              <a:rPr lang="en-US" sz="100" kern="1200" dirty="0" smtClean="0">
                <a:latin typeface="Times New Roman" panose="02020603050405020304" pitchFamily="18" charset="0"/>
                <a:ea typeface="ＭＳ Ｐゴシック" charset="0"/>
                <a:cs typeface="+mj-cs"/>
              </a:rPr>
              <a:t> </a:t>
            </a:r>
            <a:r>
              <a:rPr lang="en-US" kern="1200" dirty="0" smtClean="0">
                <a:latin typeface="Times New Roman" panose="02020603050405020304" pitchFamily="18" charset="0"/>
                <a:ea typeface="ＭＳ Ｐゴシック" charset="0"/>
                <a:cs typeface="+mj-cs"/>
              </a:rPr>
              <a:t>P</a:t>
            </a:r>
            <a:r>
              <a:rPr lang="en-US" sz="100" kern="1200" dirty="0" smtClean="0">
                <a:latin typeface="Times New Roman" panose="02020603050405020304" pitchFamily="18" charset="0"/>
                <a:ea typeface="ＭＳ Ｐゴシック" charset="0"/>
                <a:cs typeface="+mj-cs"/>
              </a:rPr>
              <a:t> </a:t>
            </a:r>
            <a:r>
              <a:rPr lang="en-US" kern="1200" dirty="0" smtClean="0">
                <a:latin typeface="Times New Roman" panose="02020603050405020304" pitchFamily="18" charset="0"/>
                <a:ea typeface="ＭＳ Ｐゴシック" charset="0"/>
                <a:cs typeface="+mj-cs"/>
              </a:rPr>
              <a:t>E</a:t>
            </a:r>
            <a:r>
              <a:rPr lang="en-US" sz="100" kern="1200" dirty="0" smtClean="0">
                <a:latin typeface="Times New Roman" panose="02020603050405020304" pitchFamily="18" charset="0"/>
                <a:ea typeface="ＭＳ Ｐゴシック" charset="0"/>
                <a:cs typeface="+mj-cs"/>
              </a:rPr>
              <a:t> </a:t>
            </a:r>
            <a:r>
              <a:rPr lang="en-US" kern="1200" dirty="0" smtClean="0">
                <a:latin typeface="Times New Roman" panose="02020603050405020304" pitchFamily="18" charset="0"/>
                <a:ea typeface="ＭＳ Ｐゴシック" charset="0"/>
                <a:cs typeface="+mj-cs"/>
              </a:rPr>
              <a:t>G Frames plus M</a:t>
            </a:r>
            <a:r>
              <a:rPr lang="en-US" sz="100" kern="1200" dirty="0" smtClean="0">
                <a:latin typeface="Times New Roman" panose="02020603050405020304" pitchFamily="18" charset="0"/>
                <a:ea typeface="ＭＳ Ｐゴシック" charset="0"/>
                <a:cs typeface="+mj-cs"/>
              </a:rPr>
              <a:t> </a:t>
            </a:r>
            <a:r>
              <a:rPr lang="en-US" kern="1200" dirty="0" smtClean="0">
                <a:latin typeface="Times New Roman" panose="02020603050405020304" pitchFamily="18" charset="0"/>
                <a:ea typeface="ＭＳ Ｐゴシック" charset="0"/>
                <a:cs typeface="+mj-cs"/>
              </a:rPr>
              <a:t>P3 Soundtrack</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2746876"/>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An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movie </a:t>
            </a:r>
            <a:r>
              <a:rPr lang="en-US" altLang="en-US" sz="2400" kern="1200" dirty="0">
                <a:solidFill>
                  <a:srgbClr val="000000"/>
                </a:solidFill>
                <a:latin typeface="Arial (Body)"/>
                <a:ea typeface="ＭＳ Ｐゴシック" charset="-128"/>
              </a:rPr>
              <a:t>is actually a series of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frames </a:t>
            </a:r>
            <a:r>
              <a:rPr lang="en-US" altLang="en-US" sz="2400" kern="1200" dirty="0">
                <a:solidFill>
                  <a:srgbClr val="000000"/>
                </a:solidFill>
                <a:latin typeface="Arial (Body)"/>
                <a:ea typeface="ＭＳ Ｐゴシック" charset="-128"/>
              </a:rPr>
              <a:t>composed with an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P3 </a:t>
            </a:r>
            <a:r>
              <a:rPr lang="en-US" altLang="en-US" sz="2400" kern="1200" dirty="0">
                <a:solidFill>
                  <a:srgbClr val="000000"/>
                </a:solidFill>
                <a:latin typeface="Arial (Body)"/>
                <a:ea typeface="ＭＳ Ｐゴシック" charset="-128"/>
              </a:rPr>
              <a:t>soundtrack.</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literally two files stuck together in one.</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re </a:t>
            </a:r>
            <a:r>
              <a:rPr lang="en-US" altLang="ja-JP" sz="2400" kern="1200" dirty="0">
                <a:solidFill>
                  <a:srgbClr val="000000"/>
                </a:solidFill>
                <a:latin typeface="Arial (Body)"/>
                <a:ea typeface="ＭＳ Ｐゴシック" charset="-128"/>
              </a:rPr>
              <a:t>not going to deal with sound movies for now.</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real challenge in doing movie processing is generating and manipulating frames.</a:t>
            </a:r>
          </a:p>
        </p:txBody>
      </p:sp>
    </p:spTree>
    <p:extLst>
      <p:ext uri="{BB962C8B-B14F-4D97-AF65-F5344CB8AC3E}">
        <p14:creationId xmlns:p14="http://schemas.microsoft.com/office/powerpoint/2010/main" val="3966673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Get the Frames in Order</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2016177"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Many </a:t>
            </a:r>
            <a:r>
              <a:rPr lang="en-US" altLang="en-US" sz="2400" kern="1200" dirty="0" smtClean="0">
                <a:solidFill>
                  <a:srgbClr val="000000"/>
                </a:solidFill>
                <a:latin typeface="Arial (Body)"/>
                <a:ea typeface="ＭＳ Ｐゴシック" charset="-128"/>
              </a:rPr>
              <a:t>tools</a:t>
            </a:r>
          </a:p>
        </p:txBody>
      </p:sp>
      <p:graphicFrame>
        <p:nvGraphicFramePr>
          <p:cNvPr id="7" name="Object 6" descr="left parenthesis including o s.list d i r left parenthesis right parenthesis right parenthesis"/>
          <p:cNvGraphicFramePr>
            <a:graphicFrameLocks noChangeAspect="1"/>
          </p:cNvGraphicFramePr>
          <p:nvPr>
            <p:extLst>
              <p:ext uri="{D42A27DB-BD31-4B8C-83A1-F6EECF244321}">
                <p14:modId xmlns:p14="http://schemas.microsoft.com/office/powerpoint/2010/main" val="3532901084"/>
              </p:ext>
            </p:extLst>
          </p:nvPr>
        </p:nvGraphicFramePr>
        <p:xfrm>
          <a:off x="2346623" y="1697331"/>
          <a:ext cx="2771855" cy="494974"/>
        </p:xfrm>
        <a:graphic>
          <a:graphicData uri="http://schemas.openxmlformats.org/presentationml/2006/ole">
            <mc:AlternateContent xmlns:mc="http://schemas.openxmlformats.org/markup-compatibility/2006">
              <mc:Choice xmlns:v="urn:schemas-microsoft-com:vml" Requires="v">
                <p:oleObj spid="_x0000_s1248" name="Equation" r:id="rId3" imgW="1422360" imgH="253800" progId="Equation.DSMT4">
                  <p:embed/>
                </p:oleObj>
              </mc:Choice>
              <mc:Fallback>
                <p:oleObj name="Equation" r:id="rId3" imgW="1422360" imgH="253800" progId="Equation.DSMT4">
                  <p:embed/>
                  <p:pic>
                    <p:nvPicPr>
                      <p:cNvPr id="0" name=""/>
                      <p:cNvPicPr/>
                      <p:nvPr/>
                    </p:nvPicPr>
                    <p:blipFill>
                      <a:blip r:embed="rId4"/>
                      <a:stretch>
                        <a:fillRect/>
                      </a:stretch>
                    </p:blipFill>
                    <p:spPr>
                      <a:xfrm>
                        <a:off x="2346623" y="1697331"/>
                        <a:ext cx="2771855" cy="494974"/>
                      </a:xfrm>
                      <a:prstGeom prst="rect">
                        <a:avLst/>
                      </a:prstGeom>
                    </p:spPr>
                  </p:pic>
                </p:oleObj>
              </mc:Fallback>
            </mc:AlternateContent>
          </a:graphicData>
        </a:graphic>
      </p:graphicFrame>
      <p:sp>
        <p:nvSpPr>
          <p:cNvPr id="4" name="Content Placeholder 3"/>
          <p:cNvSpPr>
            <a:spLocks noGrp="1"/>
          </p:cNvSpPr>
          <p:nvPr>
            <p:ph idx="13"/>
          </p:nvPr>
        </p:nvSpPr>
        <p:spPr>
          <a:xfrm>
            <a:off x="4946756" y="1742272"/>
            <a:ext cx="3740044" cy="326376"/>
          </a:xfrm>
        </p:spPr>
        <p:txBody>
          <a:bodyPr anchor="ctr"/>
          <a:lstStyle/>
          <a:p>
            <a:pPr marL="101600" indent="0">
              <a:buNone/>
            </a:pPr>
            <a:r>
              <a:rPr lang="en-US" altLang="en-US" sz="2400" kern="1200" dirty="0" smtClean="0">
                <a:solidFill>
                  <a:srgbClr val="000000"/>
                </a:solidFill>
                <a:latin typeface="Arial (Body)"/>
                <a:ea typeface="ＭＳ Ｐゴシック" charset="-128"/>
              </a:rPr>
              <a:t>can process frames in</a:t>
            </a:r>
            <a:endParaRPr lang="en-US" sz="2400" dirty="0"/>
          </a:p>
        </p:txBody>
      </p:sp>
      <p:sp>
        <p:nvSpPr>
          <p:cNvPr id="5" name="Content Placeholder 4"/>
          <p:cNvSpPr>
            <a:spLocks noGrp="1"/>
          </p:cNvSpPr>
          <p:nvPr>
            <p:ph idx="14"/>
          </p:nvPr>
        </p:nvSpPr>
        <p:spPr>
          <a:xfrm>
            <a:off x="457200" y="2137332"/>
            <a:ext cx="8229600" cy="332522"/>
          </a:xfrm>
        </p:spPr>
        <p:txBody>
          <a:bodyPr anchor="ctr"/>
          <a:lstStyle/>
          <a:p>
            <a:pPr marL="101600" indent="168275">
              <a:buNone/>
            </a:pPr>
            <a:r>
              <a:rPr lang="en-US" altLang="en-US" sz="2400" kern="1200" dirty="0">
                <a:solidFill>
                  <a:srgbClr val="000000"/>
                </a:solidFill>
                <a:latin typeface="Arial (Body)"/>
                <a:ea typeface="ＭＳ Ｐゴシック" charset="-128"/>
              </a:rPr>
              <a:t>order </a:t>
            </a:r>
            <a:r>
              <a:rPr lang="en-US" altLang="en-US" sz="2400" b="1" kern="1200" dirty="0">
                <a:solidFill>
                  <a:srgbClr val="000000"/>
                </a:solidFill>
                <a:latin typeface="Arial (Body)"/>
                <a:ea typeface="ＭＳ Ｐゴシック" charset="-128"/>
              </a:rPr>
              <a:t>if the order is specified</a:t>
            </a:r>
            <a:r>
              <a:rPr lang="en-US" altLang="en-US" sz="2400" b="1" kern="1200" dirty="0" smtClean="0">
                <a:solidFill>
                  <a:srgbClr val="000000"/>
                </a:solidFill>
                <a:latin typeface="Arial (Body)"/>
                <a:ea typeface="ＭＳ Ｐゴシック" charset="-128"/>
              </a:rPr>
              <a:t>.</a:t>
            </a:r>
            <a:endParaRPr lang="en-US" altLang="en-US" sz="2400" dirty="0" smtClean="0">
              <a:ea typeface="ＭＳ Ｐゴシック" charset="-128"/>
            </a:endParaRPr>
          </a:p>
        </p:txBody>
      </p:sp>
      <p:sp>
        <p:nvSpPr>
          <p:cNvPr id="6" name="Content Placeholder 5"/>
          <p:cNvSpPr>
            <a:spLocks noGrp="1"/>
          </p:cNvSpPr>
          <p:nvPr>
            <p:ph idx="15"/>
          </p:nvPr>
        </p:nvSpPr>
        <p:spPr>
          <a:xfrm>
            <a:off x="457200" y="2624177"/>
            <a:ext cx="8229600" cy="1766098"/>
          </a:xfrm>
        </p:spPr>
        <p:txBody>
          <a:bodyPr anchor="ct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specify the order by encoding the number of the frame into the name.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If you put in leading zeroes so that everything is the same length, the order is alphabetical as well as numerical</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2889537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Movies in J</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E</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makeMovieFromInitialFile</a:t>
            </a:r>
            <a:r>
              <a:rPr lang="en-US" altLang="en-US" sz="2400" kern="1200" dirty="0">
                <a:solidFill>
                  <a:srgbClr val="000000"/>
                </a:solidFill>
                <a:latin typeface="Arial (Body)"/>
                <a:ea typeface="ＭＳ Ｐゴシック" charset="-128"/>
              </a:rPr>
              <a:t>(firstFile) will create a movie object from the image sequence starting from that file.</a:t>
            </a:r>
          </a:p>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playMovie</a:t>
            </a:r>
            <a:r>
              <a:rPr lang="en-US" altLang="en-US" sz="2400" kern="1200" dirty="0">
                <a:solidFill>
                  <a:srgbClr val="000000"/>
                </a:solidFill>
                <a:latin typeface="Arial (Body)"/>
                <a:ea typeface="ＭＳ Ｐゴシック" charset="-128"/>
              </a:rPr>
              <a:t>(movie) opens a movie player on the movie </a:t>
            </a:r>
            <a:r>
              <a:rPr lang="en-US" altLang="en-US" sz="2400" kern="1200" dirty="0" smtClean="0">
                <a:solidFill>
                  <a:srgbClr val="000000"/>
                </a:solidFill>
                <a:latin typeface="Arial (Body)"/>
                <a:ea typeface="ＭＳ Ｐゴシック" charset="-128"/>
              </a:rPr>
              <a:t>object. You </a:t>
            </a:r>
            <a:r>
              <a:rPr lang="en-US" altLang="en-US" sz="2400" kern="1200" dirty="0">
                <a:solidFill>
                  <a:srgbClr val="000000"/>
                </a:solidFill>
                <a:latin typeface="Arial (Body)"/>
                <a:ea typeface="ＭＳ Ｐゴシック" charset="-128"/>
              </a:rPr>
              <a:t>can write out QuickTime or </a:t>
            </a:r>
            <a:r>
              <a:rPr lang="en-US" altLang="en-US" sz="2400" kern="1200" dirty="0" smtClean="0">
                <a:solidFill>
                  <a:srgbClr val="000000"/>
                </a:solidFill>
                <a:latin typeface="Arial (Body)"/>
                <a:ea typeface="ＭＳ Ｐゴシック" charset="-128"/>
              </a:rPr>
              <a:t>A</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V</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I movies </a:t>
            </a:r>
            <a:r>
              <a:rPr lang="en-US" altLang="en-US" sz="2400" kern="1200" dirty="0">
                <a:solidFill>
                  <a:srgbClr val="000000"/>
                </a:solidFill>
                <a:latin typeface="Arial (Body)"/>
                <a:ea typeface="ＭＳ Ｐゴシック" charset="-128"/>
              </a:rPr>
              <a:t>from there.</a:t>
            </a:r>
          </a:p>
        </p:txBody>
      </p:sp>
    </p:spTree>
    <p:extLst>
      <p:ext uri="{BB962C8B-B14F-4D97-AF65-F5344CB8AC3E}">
        <p14:creationId xmlns:p14="http://schemas.microsoft.com/office/powerpoint/2010/main" val="3997203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Simple Motion</a:t>
            </a:r>
            <a:endParaRPr lang="en-US" altLang="en-US" sz="2000" b="0" kern="1200" dirty="0">
              <a:latin typeface="Times New Roman" panose="02020603050405020304" pitchFamily="18" charset="0"/>
              <a:ea typeface="ＭＳ Ｐゴシック" charset="-128"/>
            </a:endParaRPr>
          </a:p>
        </p:txBody>
      </p:sp>
      <p:pic>
        <p:nvPicPr>
          <p:cNvPr id="4" name="Picture 3" descr="Computer code has 12 lines. The lines read as follows. Line 1. d e f make R e c t Movie left parenthesis directory right parenthesis colon. Line 2, indented once. for n u m in range left parenthesis 1 comma 30 right parenthesis colon hash 29 frames left parenthesis 1 to 29 right parenthesis. Line 3, indented twice. canvas equals make Empty Picture left parenthesis 300 comma 200 right parenthesis. Line 4, indented twice. add R e c t Filled left parenthesis canvas comma n u m asterisk 10 comma n u m asterisk 5 comma 50 comma 50 comma red right parenthesis. Line 5, indented twice. hash convert the number to a string. Line 6, indented twice. n u m, S t r equals s t r left parenthesis n u m right parenthesis. Line 7, indented twice. if n u m less than sign 10 colon. Line 8, indented 3 times. Write Picture To left parenthesis canvas comma directory plus double quote back slash back slash frame 0 double quote plus n u m, S t r plus double quote period j p g double quote right parenthesis. Line 9, indented twice. if n u m greater than equals 10 colon. Line 10, indented 3 times. write Picture To left parenthesis canvas comma directory plus double quote back slash back slash frame double quote plus n u m, S t r plus double quote period j p g double quote right parenthesis. Line 11, indented once. movie equals make Movie From Initial File left parenthesis directory plus double quote back slash back slash frame 00 period j p g double quote right parenthesis semicolon. Line 12, indented once. return movie."/>
          <p:cNvPicPr>
            <a:picLocks noChangeAspect="1"/>
          </p:cNvPicPr>
          <p:nvPr/>
        </p:nvPicPr>
        <p:blipFill rotWithShape="1">
          <a:blip r:embed="rId2"/>
          <a:srcRect l="1538" t="1747" r="1538" b="3015"/>
          <a:stretch/>
        </p:blipFill>
        <p:spPr>
          <a:xfrm>
            <a:off x="569626" y="1543986"/>
            <a:ext cx="7734924" cy="4766873"/>
          </a:xfrm>
          <a:prstGeom prst="rect">
            <a:avLst/>
          </a:prstGeom>
        </p:spPr>
      </p:pic>
    </p:spTree>
    <p:extLst>
      <p:ext uri="{BB962C8B-B14F-4D97-AF65-F5344CB8AC3E}">
        <p14:creationId xmlns:p14="http://schemas.microsoft.com/office/powerpoint/2010/main" val="2520356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 Few Frames</a:t>
            </a:r>
            <a:endParaRPr lang="en-US" altLang="en-US" kern="1200" dirty="0">
              <a:latin typeface="Times New Roman" panose="02020603050405020304" pitchFamily="18" charset="0"/>
              <a:ea typeface="ＭＳ Ｐゴシック" charset="-128"/>
            </a:endParaRPr>
          </a:p>
        </p:txBody>
      </p:sp>
      <p:pic>
        <p:nvPicPr>
          <p:cNvPr id="11" name="Picture 5" descr="Frame numbered 00. j p g displays a solid rectangle in the top left cor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7200" y="1990103"/>
            <a:ext cx="2057400" cy="1543050"/>
          </a:xfrm>
          <a:prstGeom prst="rect">
            <a:avLst/>
          </a:prstGeom>
          <a:noFill/>
          <a:ln>
            <a:solidFill>
              <a:schemeClr val="tx1"/>
            </a:solidFill>
            <a:miter lim="800000"/>
            <a:headEnd/>
            <a:tailEnd/>
          </a:ln>
        </p:spPr>
      </p:pic>
      <p:sp>
        <p:nvSpPr>
          <p:cNvPr id="3" name="Content Placeholder 2" descr="Frame numbered 00. j p g displays a solid rectangle in the top left corner."/>
          <p:cNvSpPr>
            <a:spLocks noGrp="1"/>
          </p:cNvSpPr>
          <p:nvPr>
            <p:ph idx="1"/>
          </p:nvPr>
        </p:nvSpPr>
        <p:spPr>
          <a:xfrm>
            <a:off x="457200" y="3618878"/>
            <a:ext cx="1766888" cy="523190"/>
          </a:xfrm>
        </p:spPr>
        <p:txBody>
          <a:bodyPr wrap="square" lIns="91425" tIns="91425" rIns="91425" bIns="91425">
            <a:spAutoFit/>
          </a:bodyPr>
          <a:lstStyle/>
          <a:p>
            <a:pPr marL="0" lvl="0" indent="0" fontAlgn="base">
              <a:spcAft>
                <a:spcPct val="0"/>
              </a:spcAft>
              <a:buNone/>
            </a:pPr>
            <a:r>
              <a:rPr lang="en-US" altLang="en-US" sz="2200" kern="1200" dirty="0" smtClean="0">
                <a:solidFill>
                  <a:srgbClr val="000000"/>
                </a:solidFill>
                <a:latin typeface="Arial (Body)"/>
                <a:ea typeface="ＭＳ Ｐゴシック" charset="-128"/>
                <a:cs typeface="+mn-cs"/>
              </a:rPr>
              <a:t>frame00.jpg</a:t>
            </a:r>
            <a:endParaRPr lang="en-US" altLang="en-US" sz="2200" kern="1200" dirty="0">
              <a:solidFill>
                <a:srgbClr val="000000"/>
              </a:solidFill>
              <a:latin typeface="Arial (Body)"/>
              <a:ea typeface="ＭＳ Ｐゴシック" charset="-128"/>
              <a:cs typeface="+mn-cs"/>
            </a:endParaRPr>
          </a:p>
        </p:txBody>
      </p:sp>
      <p:pic>
        <p:nvPicPr>
          <p:cNvPr id="12" name="Picture 14" descr="Frame numbered 02. j p g displays a solid rectangle in the top left cor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00755" y="2018678"/>
            <a:ext cx="2057400" cy="1543050"/>
          </a:xfrm>
          <a:prstGeom prst="rect">
            <a:avLst/>
          </a:prstGeom>
          <a:noFill/>
          <a:ln>
            <a:solidFill>
              <a:schemeClr val="tx1"/>
            </a:solidFill>
            <a:miter lim="800000"/>
            <a:headEnd/>
            <a:tailEnd/>
          </a:ln>
        </p:spPr>
      </p:pic>
      <p:sp>
        <p:nvSpPr>
          <p:cNvPr id="4" name="Content Placeholder 3"/>
          <p:cNvSpPr>
            <a:spLocks noGrp="1"/>
          </p:cNvSpPr>
          <p:nvPr>
            <p:ph idx="13"/>
          </p:nvPr>
        </p:nvSpPr>
        <p:spPr>
          <a:xfrm>
            <a:off x="3253155" y="3695078"/>
            <a:ext cx="1766888" cy="523190"/>
          </a:xfrm>
        </p:spPr>
        <p:txBody>
          <a:bodyPr wrap="square" lIns="91425" tIns="91425" rIns="91425" bIns="91425">
            <a:spAutoFit/>
          </a:bodyPr>
          <a:lstStyle/>
          <a:p>
            <a:pPr marL="0" lvl="0" indent="0" fontAlgn="base">
              <a:spcAft>
                <a:spcPct val="0"/>
              </a:spcAft>
              <a:buNone/>
            </a:pPr>
            <a:r>
              <a:rPr lang="en-US" altLang="en-US" sz="2200" kern="1200" dirty="0">
                <a:solidFill>
                  <a:srgbClr val="000000"/>
                </a:solidFill>
                <a:latin typeface="Arial (Body)"/>
                <a:ea typeface="ＭＳ Ｐゴシック" charset="-128"/>
                <a:cs typeface="+mn-cs"/>
              </a:rPr>
              <a:t>frame02.jpg</a:t>
            </a:r>
          </a:p>
        </p:txBody>
      </p:sp>
      <p:pic>
        <p:nvPicPr>
          <p:cNvPr id="13" name="Picture 17" descr="Frame numbered 50. j p g displays a solid rectangle in the mid right corn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611839" y="2018678"/>
            <a:ext cx="1981200" cy="1485900"/>
          </a:xfrm>
          <a:prstGeom prst="rect">
            <a:avLst/>
          </a:prstGeom>
          <a:noFill/>
          <a:ln>
            <a:solidFill>
              <a:schemeClr val="tx1"/>
            </a:solidFill>
            <a:miter lim="800000"/>
            <a:headEnd/>
            <a:tailEnd/>
          </a:ln>
        </p:spPr>
      </p:pic>
      <p:sp>
        <p:nvSpPr>
          <p:cNvPr id="5" name="Content Placeholder 4"/>
          <p:cNvSpPr>
            <a:spLocks noGrp="1"/>
          </p:cNvSpPr>
          <p:nvPr>
            <p:ph sz="quarter" idx="14"/>
          </p:nvPr>
        </p:nvSpPr>
        <p:spPr>
          <a:xfrm>
            <a:off x="5688039" y="3695078"/>
            <a:ext cx="1766888" cy="523190"/>
          </a:xfrm>
        </p:spPr>
        <p:txBody>
          <a:bodyPr wrap="square" lIns="91425" tIns="91425" rIns="91425" bIns="91425">
            <a:spAutoFit/>
          </a:bodyPr>
          <a:lstStyle/>
          <a:p>
            <a:pPr marL="0" lvl="0" indent="0" fontAlgn="base">
              <a:spcAft>
                <a:spcPct val="0"/>
              </a:spcAft>
              <a:buNone/>
            </a:pPr>
            <a:r>
              <a:rPr lang="en-US" altLang="en-US" sz="2200" kern="1200" dirty="0">
                <a:solidFill>
                  <a:srgbClr val="000000"/>
                </a:solidFill>
                <a:latin typeface="Arial (Body)"/>
                <a:ea typeface="ＭＳ Ｐゴシック" charset="-128"/>
                <a:cs typeface="+mn-cs"/>
              </a:rPr>
              <a:t>frame50.jpg</a:t>
            </a:r>
          </a:p>
        </p:txBody>
      </p:sp>
      <p:pic>
        <p:nvPicPr>
          <p:cNvPr id="6" name="Picture 5" descr="Computer code has 2 lines. The lines read as follows. Line 1. right angle bracket right angle bracket right angle bracket r e c t M equals make R e c t Movie left parenthesis double quote c colon back slash back slash T e m p back slash back slash r e c t double quote right parenthesis. Line 2. right angle bracket right angle bracket right angle bracket play Movie left parenthesis r e c t M right parenthesis."/>
          <p:cNvPicPr>
            <a:picLocks noChangeAspect="1"/>
          </p:cNvPicPr>
          <p:nvPr/>
        </p:nvPicPr>
        <p:blipFill>
          <a:blip r:embed="rId6"/>
          <a:stretch>
            <a:fillRect/>
          </a:stretch>
        </p:blipFill>
        <p:spPr>
          <a:xfrm>
            <a:off x="457200" y="4825588"/>
            <a:ext cx="6108721" cy="1115665"/>
          </a:xfrm>
          <a:prstGeom prst="rect">
            <a:avLst/>
          </a:prstGeom>
        </p:spPr>
      </p:pic>
    </p:spTree>
    <p:extLst>
      <p:ext uri="{BB962C8B-B14F-4D97-AF65-F5344CB8AC3E}">
        <p14:creationId xmlns:p14="http://schemas.microsoft.com/office/powerpoint/2010/main" val="23844969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Making and Playing the Movie</a:t>
            </a:r>
            <a:endParaRPr lang="en-US" altLang="en-US" kern="1200" dirty="0">
              <a:latin typeface="Times New Roman" panose="02020603050405020304" pitchFamily="18" charset="0"/>
              <a:ea typeface="ＭＳ Ｐゴシック" charset="-128"/>
            </a:endParaRPr>
          </a:p>
        </p:txBody>
      </p:sp>
      <p:pic>
        <p:nvPicPr>
          <p:cNvPr id="3" name="Picture 2" descr="Computer code has 2 lines. The lines read as follows. Line 1. right angle bracket right angle bracket right angle bracket r e c t M equals make R e c t Movie left parenthesis double quote c colon back slash back slash T e m p back slash back slash r e c t double quote right parenthesis. Line 2. right angle bracket right angle bracket right angle bracket play Movie left parenthesis r e c t M right parenthesis."/>
          <p:cNvPicPr>
            <a:picLocks noChangeAspect="1"/>
          </p:cNvPicPr>
          <p:nvPr/>
        </p:nvPicPr>
        <p:blipFill>
          <a:blip r:embed="rId2"/>
          <a:stretch>
            <a:fillRect/>
          </a:stretch>
        </p:blipFill>
        <p:spPr>
          <a:xfrm>
            <a:off x="472440" y="1901722"/>
            <a:ext cx="6108721" cy="1115665"/>
          </a:xfrm>
          <a:prstGeom prst="rect">
            <a:avLst/>
          </a:prstGeom>
        </p:spPr>
      </p:pic>
      <p:pic>
        <p:nvPicPr>
          <p:cNvPr id="5" name="Picture 2" descr="Screenshot of a dialog box title, movie player. It displays a frame numbered 0 with a solid rectangle on top left corner. Bottom of the screen contains the following options or buttons from left to right: P r e v, Next, Frames per second with value 16, Play movie, Delete all previous, Delete All After, write Quick time, and Write A V 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 y="3352800"/>
            <a:ext cx="688498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6729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Important Cool Thing: You Can Draw Past the End of the Picture!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18573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addText, addRect, and the rest of the drawing tools will work even if you go beyond the edge of the drawing.</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Drawings will </a:t>
            </a:r>
            <a:r>
              <a:rPr lang="en-US" altLang="en-US" sz="2400" b="1" kern="1200" dirty="0">
                <a:solidFill>
                  <a:srgbClr val="000000"/>
                </a:solidFill>
                <a:latin typeface="Arial (Body)"/>
                <a:ea typeface="ＭＳ Ｐゴシック" charset="-128"/>
                <a:cs typeface="+mn-cs"/>
              </a:rPr>
              <a:t>clip</a:t>
            </a:r>
            <a:r>
              <a:rPr lang="en-US" altLang="en-US" sz="2400" kern="1200" dirty="0">
                <a:solidFill>
                  <a:srgbClr val="000000"/>
                </a:solidFill>
                <a:latin typeface="Arial (Body)"/>
                <a:ea typeface="ＭＳ Ｐゴシック" charset="-128"/>
                <a:cs typeface="+mn-cs"/>
              </a:rPr>
              <a:t> what </a:t>
            </a:r>
            <a:r>
              <a:rPr lang="en-US" altLang="en-US" sz="2400" kern="1200" dirty="0" smtClean="0">
                <a:solidFill>
                  <a:srgbClr val="000000"/>
                </a:solidFill>
                <a:latin typeface="Arial (Body)"/>
                <a:ea typeface="ＭＳ Ｐゴシック" charset="-128"/>
                <a:cs typeface="+mn-cs"/>
              </a:rPr>
              <a:t>can</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be seen in them, so you </a:t>
            </a:r>
            <a:r>
              <a:rPr lang="en-US" altLang="ja-JP" sz="2400" kern="1200" dirty="0" smtClean="0">
                <a:solidFill>
                  <a:srgbClr val="000000"/>
                </a:solidFill>
                <a:latin typeface="Arial (Body)"/>
                <a:ea typeface="ＭＳ Ｐゴシック" charset="-128"/>
                <a:cs typeface="+mn-cs"/>
              </a:rPr>
              <a:t>don</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get an array out of bounds error.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This is a big deal, because it means that you </a:t>
            </a:r>
            <a:r>
              <a:rPr lang="en-US" altLang="en-US" sz="2400" kern="1200" dirty="0" smtClean="0">
                <a:solidFill>
                  <a:srgbClr val="000000"/>
                </a:solidFill>
                <a:latin typeface="Arial (Body)"/>
                <a:ea typeface="ＭＳ Ｐゴシック" charset="-128"/>
                <a:cs typeface="+mn-cs"/>
              </a:rPr>
              <a:t>don</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have to do complicated math to see when </a:t>
            </a:r>
            <a:r>
              <a:rPr lang="en-US" altLang="ja-JP" sz="2400" kern="1200" dirty="0" smtClean="0">
                <a:solidFill>
                  <a:srgbClr val="000000"/>
                </a:solidFill>
                <a:latin typeface="Arial (Body)"/>
                <a:ea typeface="ＭＳ Ｐゴシック" charset="-128"/>
                <a:cs typeface="+mn-cs"/>
              </a:rPr>
              <a:t>you</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re </a:t>
            </a:r>
            <a:r>
              <a:rPr lang="en-US" altLang="ja-JP" sz="2400" kern="1200" dirty="0">
                <a:solidFill>
                  <a:srgbClr val="000000"/>
                </a:solidFill>
                <a:latin typeface="Arial (Body)"/>
                <a:ea typeface="ＭＳ Ｐゴシック" charset="-128"/>
                <a:cs typeface="+mn-cs"/>
              </a:rPr>
              <a:t>past the end of the drawing.</a:t>
            </a:r>
          </a:p>
          <a:p>
            <a:pPr lvl="2" fontAlgn="base">
              <a:spcAft>
                <a:spcPct val="0"/>
              </a:spcAft>
            </a:pPr>
            <a:r>
              <a:rPr lang="en-US" altLang="en-US" sz="2400" kern="1200" dirty="0">
                <a:solidFill>
                  <a:srgbClr val="000000"/>
                </a:solidFill>
                <a:latin typeface="Arial (Body)"/>
                <a:ea typeface="ＭＳ Ｐゴシック" charset="-128"/>
                <a:cs typeface="+mn-cs"/>
              </a:rPr>
              <a:t>But only for the drawing functions.</a:t>
            </a:r>
          </a:p>
          <a:p>
            <a:pPr lvl="2" fontAlgn="base">
              <a:spcAft>
                <a:spcPct val="0"/>
              </a:spcAft>
            </a:pPr>
            <a:r>
              <a:rPr lang="en-US" altLang="en-US" sz="2400" kern="1200" dirty="0">
                <a:solidFill>
                  <a:srgbClr val="000000"/>
                </a:solidFill>
                <a:latin typeface="Arial (Body)"/>
                <a:ea typeface="ＭＳ Ｐゴシック" charset="-128"/>
                <a:cs typeface="+mn-cs"/>
              </a:rPr>
              <a:t>If you set pixels, </a:t>
            </a:r>
            <a:r>
              <a:rPr lang="en-US" altLang="en-US" sz="2400" kern="1200" dirty="0" smtClean="0">
                <a:solidFill>
                  <a:srgbClr val="000000"/>
                </a:solidFill>
                <a:latin typeface="Arial (Body)"/>
                <a:ea typeface="ＭＳ Ｐゴシック" charset="-128"/>
                <a:cs typeface="+mn-cs"/>
              </a:rPr>
              <a:t>you</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re </a:t>
            </a:r>
            <a:r>
              <a:rPr lang="en-US" altLang="ja-JP" sz="2400" kern="1200" dirty="0">
                <a:solidFill>
                  <a:srgbClr val="000000"/>
                </a:solidFill>
                <a:latin typeface="Arial (Body)"/>
                <a:ea typeface="ＭＳ Ｐゴシック" charset="-128"/>
                <a:cs typeface="+mn-cs"/>
              </a:rPr>
              <a:t>still on your own to stay in range.</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413016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Making a Tickertape</a:t>
            </a:r>
            <a:endParaRPr lang="en-US" altLang="en-US" kern="1200" dirty="0">
              <a:latin typeface="Times New Roman" panose="02020603050405020304" pitchFamily="18" charset="0"/>
              <a:ea typeface="ＭＳ Ｐゴシック" charset="-128"/>
            </a:endParaRPr>
          </a:p>
        </p:txBody>
      </p:sp>
      <p:pic>
        <p:nvPicPr>
          <p:cNvPr id="5" name="Picture 4" descr="Computer code has 11 lines. The lines read as follows. Line 1. d e f ticker tape left parenthesis directory comma string right parenthesis colon. Line 2, indented once. for n u m in range left parenthesis 1 comma 100 right parenthesis colon hash 99 frames. Line 3, indented twice. canvas equals make Empty Picture left parenthesis 300 comma 100 right parenthesis. Line 4, indented twice. hash Start at right comma and move left. Line 5, indented twice. add Text left parenthesis canvas comma 300 minus left parenthesis n u m asterisk 10 right parenthesis comma 50 comma string right parenthesis. Line 6, indented twice. hash Now comma write out the frame. Line 7. hash Have to deal with single digit v s period double digit frame numbers differently. Line 8. n u m S t r equals s t r left parenthesis n u m right parenthesis. Line 9. if n u m less than sign 10 colon. Line 10, indented once. Write Picture To left parenthesis canvas comma directory plus double quote forward slash forward slash frame 0 double quote plus n u m S t r plus double quote period j p g double quote right parenthesis. Line 11. if n u m greater than sign equals 10 colon. Line 12, indented once. Write Picture To left parenthesis canvas comma directory plus double quote forward slash forward slash frame double quote plus n u m S t r plus double quote period j p g double quote right parenthesis."/>
          <p:cNvPicPr>
            <a:picLocks noChangeAspect="1"/>
          </p:cNvPicPr>
          <p:nvPr/>
        </p:nvPicPr>
        <p:blipFill rotWithShape="1">
          <a:blip r:embed="rId2"/>
          <a:srcRect t="2179" r="11009" b="9088"/>
          <a:stretch/>
        </p:blipFill>
        <p:spPr>
          <a:xfrm>
            <a:off x="457200" y="1647418"/>
            <a:ext cx="8104433" cy="4320165"/>
          </a:xfrm>
          <a:prstGeom prst="rect">
            <a:avLst/>
          </a:prstGeom>
        </p:spPr>
      </p:pic>
    </p:spTree>
    <p:extLst>
      <p:ext uri="{BB962C8B-B14F-4D97-AF65-F5344CB8AC3E}">
        <p14:creationId xmlns:p14="http://schemas.microsoft.com/office/powerpoint/2010/main" val="9168908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a:solidFill>
                  <a:srgbClr val="007FA3"/>
                </a:solidFill>
                <a:latin typeface="Times New Roman" panose="02020603050405020304" pitchFamily="18" charset="0"/>
                <a:ea typeface="+mj-ea"/>
                <a:cs typeface="+mj-cs"/>
              </a:rPr>
              <a:t>Learning </a:t>
            </a:r>
            <a:r>
              <a:rPr lang="en-US" kern="1200" dirty="0" smtClean="0">
                <a:solidFill>
                  <a:srgbClr val="007FA3"/>
                </a:solidFill>
                <a:latin typeface="Times New Roman" panose="02020603050405020304" pitchFamily="18" charset="0"/>
                <a:ea typeface="+mj-ea"/>
                <a:cs typeface="+mj-cs"/>
              </a:rPr>
              <a:t>Objectives</a:t>
            </a:r>
            <a:endParaRPr lang="en-US" sz="2000" b="0" kern="1200" dirty="0">
              <a:solidFill>
                <a:srgbClr val="007FA3"/>
              </a:solidFill>
              <a:latin typeface="Times New Roman" panose="02020603050405020304" pitchFamily="18" charset="0"/>
              <a:ea typeface="+mj-ea"/>
              <a:cs typeface="+mj-cs"/>
            </a:endParaRPr>
          </a:p>
        </p:txBody>
      </p:sp>
      <p:sp>
        <p:nvSpPr>
          <p:cNvPr id="5" name="Content Placeholder 4"/>
          <p:cNvSpPr>
            <a:spLocks noGrp="1"/>
          </p:cNvSpPr>
          <p:nvPr>
            <p:ph idx="1"/>
          </p:nvPr>
        </p:nvSpPr>
        <p:spPr>
          <a:xfrm>
            <a:off x="457199" y="1600200"/>
            <a:ext cx="8446957" cy="4525963"/>
          </a:xfrm>
        </p:spPr>
        <p:txBody>
          <a:bodyPr/>
          <a:lstStyle/>
          <a:p>
            <a:pPr marL="0" indent="0">
              <a:buSzPct val="100000"/>
              <a:buNone/>
            </a:pPr>
            <a:r>
              <a:rPr lang="en-US" sz="2200" b="1" dirty="0" smtClean="0">
                <a:solidFill>
                  <a:schemeClr val="tx2"/>
                </a:solidFill>
                <a:latin typeface="+mn-lt"/>
              </a:rPr>
              <a:t>14.1</a:t>
            </a:r>
            <a:r>
              <a:rPr lang="en-US" sz="2200" dirty="0" smtClean="0">
                <a:latin typeface="+mn-lt"/>
              </a:rPr>
              <a:t> To </a:t>
            </a:r>
            <a:r>
              <a:rPr lang="en-US" sz="2200" dirty="0">
                <a:latin typeface="+mn-lt"/>
              </a:rPr>
              <a:t>understand how a series of still images can be perceived as motion</a:t>
            </a:r>
            <a:r>
              <a:rPr lang="en-US" sz="2200" dirty="0" smtClean="0">
                <a:latin typeface="+mn-lt"/>
              </a:rPr>
              <a:t>.</a:t>
            </a:r>
          </a:p>
          <a:p>
            <a:pPr marL="0" indent="0">
              <a:buSzPct val="100000"/>
              <a:buNone/>
            </a:pPr>
            <a:r>
              <a:rPr lang="en-US" sz="2200" b="1" dirty="0" smtClean="0">
                <a:solidFill>
                  <a:schemeClr val="tx2"/>
                </a:solidFill>
                <a:latin typeface="+mn-lt"/>
              </a:rPr>
              <a:t>14.2</a:t>
            </a:r>
            <a:r>
              <a:rPr lang="en-US" sz="2200" dirty="0" smtClean="0">
                <a:latin typeface="+mn-lt"/>
              </a:rPr>
              <a:t> To </a:t>
            </a:r>
            <a:r>
              <a:rPr lang="en-US" sz="2200" dirty="0">
                <a:latin typeface="+mn-lt"/>
              </a:rPr>
              <a:t>create animations with different motions and effects</a:t>
            </a:r>
            <a:r>
              <a:rPr lang="en-US" sz="2200" dirty="0" smtClean="0">
                <a:latin typeface="+mn-lt"/>
              </a:rPr>
              <a:t>.</a:t>
            </a:r>
          </a:p>
          <a:p>
            <a:pPr marL="0" indent="0">
              <a:buSzPct val="100000"/>
              <a:buNone/>
            </a:pPr>
            <a:r>
              <a:rPr lang="en-US" sz="2200" b="1" dirty="0" smtClean="0">
                <a:solidFill>
                  <a:schemeClr val="tx2"/>
                </a:solidFill>
                <a:latin typeface="+mn-lt"/>
              </a:rPr>
              <a:t>14.3</a:t>
            </a:r>
            <a:r>
              <a:rPr lang="en-US" sz="2200" dirty="0" smtClean="0">
                <a:latin typeface="+mn-lt"/>
              </a:rPr>
              <a:t> To </a:t>
            </a:r>
            <a:r>
              <a:rPr lang="en-US" sz="2200" dirty="0">
                <a:latin typeface="+mn-lt"/>
              </a:rPr>
              <a:t>use video sources for animations and processing</a:t>
            </a:r>
            <a:r>
              <a:rPr lang="en-US" sz="2200" dirty="0" smtClean="0">
                <a:latin typeface="+mn-lt"/>
              </a:rPr>
              <a:t>.</a:t>
            </a:r>
          </a:p>
          <a:p>
            <a:pPr marL="0" indent="0">
              <a:buSzPct val="100000"/>
              <a:buNone/>
            </a:pPr>
            <a:r>
              <a:rPr lang="en-US" sz="2200" b="1" dirty="0" smtClean="0">
                <a:solidFill>
                  <a:schemeClr val="tx2"/>
                </a:solidFill>
                <a:latin typeface="+mn-lt"/>
              </a:rPr>
              <a:t>14.4</a:t>
            </a:r>
            <a:r>
              <a:rPr lang="en-US" sz="2200" dirty="0" smtClean="0">
                <a:latin typeface="+mn-lt"/>
              </a:rPr>
              <a:t> To </a:t>
            </a:r>
            <a:r>
              <a:rPr lang="en-US" sz="2200" dirty="0">
                <a:latin typeface="+mn-lt"/>
              </a:rPr>
              <a:t>work out how a digital effect is implemented</a:t>
            </a:r>
            <a:r>
              <a:rPr lang="en-US" sz="2200" dirty="0" smtClean="0">
                <a:latin typeface="+mn-lt"/>
              </a:rPr>
              <a:t>.</a:t>
            </a:r>
          </a:p>
          <a:p>
            <a:pPr marL="0" indent="0">
              <a:buNone/>
            </a:pPr>
            <a:r>
              <a:rPr lang="en-US" sz="2200" b="1" dirty="0">
                <a:solidFill>
                  <a:schemeClr val="tx2"/>
                </a:solidFill>
                <a:latin typeface="+mn-lt"/>
              </a:rPr>
              <a:t>14.5</a:t>
            </a:r>
            <a:r>
              <a:rPr lang="en-US" sz="2200" dirty="0">
                <a:latin typeface="+mn-lt"/>
              </a:rPr>
              <a:t> To understand another example of using multiple functions to make coding easier.</a:t>
            </a:r>
          </a:p>
          <a:p>
            <a:pPr marL="0" indent="0">
              <a:buNone/>
            </a:pPr>
            <a:r>
              <a:rPr lang="en-US" sz="2200" b="1" dirty="0">
                <a:solidFill>
                  <a:schemeClr val="tx2"/>
                </a:solidFill>
                <a:latin typeface="+mn-lt"/>
              </a:rPr>
              <a:t>14.6</a:t>
            </a:r>
            <a:r>
              <a:rPr lang="en-US" sz="2200" dirty="0">
                <a:latin typeface="+mn-lt"/>
              </a:rPr>
              <a:t> To understand a detailed example of bottom-up design and implementation.</a:t>
            </a:r>
          </a:p>
          <a:p>
            <a:pPr marL="0" indent="0">
              <a:buNone/>
            </a:pPr>
            <a:r>
              <a:rPr lang="en-US" sz="2200" b="1" dirty="0">
                <a:solidFill>
                  <a:schemeClr val="tx2"/>
                </a:solidFill>
                <a:latin typeface="+mn-lt"/>
              </a:rPr>
              <a:t>14.7</a:t>
            </a:r>
            <a:r>
              <a:rPr lang="en-US" sz="2200" dirty="0">
                <a:latin typeface="+mn-lt"/>
              </a:rPr>
              <a:t> To use optional and named arguments to Python functions</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2287864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Playing the Tickertape Movie</a:t>
            </a:r>
            <a:endParaRPr lang="en-US" kern="1200" dirty="0">
              <a:latin typeface="Times New Roman" panose="02020603050405020304" pitchFamily="18" charset="0"/>
              <a:ea typeface="+mj-ea"/>
              <a:cs typeface="+mj-cs"/>
            </a:endParaRPr>
          </a:p>
        </p:txBody>
      </p:sp>
      <p:pic>
        <p:nvPicPr>
          <p:cNvPr id="4" name="Picture 2" descr="Screenshot of three dialog boxes displays frames of ticket tape movie. Frame 1: c colon slash T e m p slash ticker slash frame 05. j p g. Frame 2: c colon slash T e m p slash ticker slash frame 20. j p g. Frame 3: c colon slash T e m p slash ticker slash frame 40. j p g. Frames illustrate a sentence, once upon a time in a land far away transiting from right to le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994" y="2209800"/>
            <a:ext cx="77200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72414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Can We Move More Than One Thing at Once? Sure!</a:t>
            </a:r>
            <a:endParaRPr lang="en-US" altLang="en-US" b="0" kern="1200" dirty="0">
              <a:latin typeface="Times New Roman" panose="02020603050405020304" pitchFamily="18" charset="0"/>
              <a:ea typeface="ＭＳ Ｐゴシック" charset="-128"/>
            </a:endParaRPr>
          </a:p>
        </p:txBody>
      </p:sp>
      <p:pic>
        <p:nvPicPr>
          <p:cNvPr id="6" name="Picture 5" descr="Computer code has 16 lines. The lines read as follows. Line 1. d e f moving Rectangle 2 left parenthesis directory right parenthesis colon. Line 2, indented once. for n u m in range left parenthesis 1 comma 30 right parenthesis colon hash 29 frames. Line 3, indented twice. canvas equals make Empty Picture left parenthesis 300 comma 250 right parenthesis. Line 4, indented twice. hash add a filled r e c t moving linearly. Line 5, indented twice. add R e c t Filled left parenthesis canvas comma n u m asterisk 10 comma n u m asterisk 5 comma 50 comma 50 comma red right parenthesis. Line 6, indented twice. hash Let single quote s have one just moving around. Line 7. Blue X equals 100 plus i n t left parenthesis 10 asterisk sin left parenthesis n u m right parenthesis right parenthesis. Line 8. Blue Y equals 4 asterisk n u m plus i n t left parenthesis 10 asterisk c o s left parenthesis n u m right parenthesis right parenthesis. Line 9. add R e c t Filled left parenthesis canvas comma blue X comma blue Y comma 50 comma 50 comma blue right parenthesis. Line 10. hash Now comma write out the frame. Line 11. hash Have to deal with single digit v s period double digit. Line 12. N u m S t r equals s t r left parenthesis n u m right parenthesis. Line 13. if n u m less than sign 10 colon. Line 14, indented once. write Picture To left parenthesis canvas comma directory plus double quote forward slash forward slash frame 0 double quote plus n u m S t r plus double quote period j p g double quote right parenthesis. Line 15. if n u m greater than sign equals 10 colon. Line 16, indented once. write Picture To left parenthesis canvas comma directory plus double quote forward slash forward slash frame double quote plus n u m S t r plus double quote period j p g double quote right parenthesis."/>
          <p:cNvPicPr>
            <a:picLocks noChangeAspect="1"/>
          </p:cNvPicPr>
          <p:nvPr/>
        </p:nvPicPr>
        <p:blipFill rotWithShape="1">
          <a:blip r:embed="rId2"/>
          <a:srcRect l="1642" t="1869" r="15421" b="2625"/>
          <a:stretch/>
        </p:blipFill>
        <p:spPr>
          <a:xfrm>
            <a:off x="457200" y="1605793"/>
            <a:ext cx="6249400" cy="4676931"/>
          </a:xfrm>
          <a:prstGeom prst="rect">
            <a:avLst/>
          </a:prstGeom>
        </p:spPr>
      </p:pic>
    </p:spTree>
    <p:extLst>
      <p:ext uri="{BB962C8B-B14F-4D97-AF65-F5344CB8AC3E}">
        <p14:creationId xmlns:p14="http://schemas.microsoft.com/office/powerpoint/2010/main" val="36504480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Moving Two Things at Once</a:t>
            </a:r>
            <a:endParaRPr lang="en-US" kern="1200" dirty="0">
              <a:latin typeface="Times New Roman" panose="02020603050405020304" pitchFamily="18" charset="0"/>
              <a:ea typeface="+mj-ea"/>
              <a:cs typeface="+mj-cs"/>
            </a:endParaRPr>
          </a:p>
        </p:txBody>
      </p:sp>
      <p:pic>
        <p:nvPicPr>
          <p:cNvPr id="4" name="Picture 2" descr="Screenshot of three dialog boxes displays frames of moving two rectangles simultaneously. Frame numbered 01 has rectangles placed adjacent to each other on the top left corner. Frame numbered 10 displays rectangles one placed slightly above the other near the center. Frame numbered 20 has one rectangle at the center and one placed to the right of 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606" y="2071024"/>
            <a:ext cx="62927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65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Moving a Clip from a Picture</a:t>
            </a:r>
            <a:endParaRPr lang="en-US" altLang="en-US" sz="2000" b="0" kern="1200" dirty="0">
              <a:latin typeface="Times New Roman" panose="02020603050405020304" pitchFamily="18" charset="0"/>
              <a:ea typeface="ＭＳ Ｐゴシック" charset="-128"/>
            </a:endParaRPr>
          </a:p>
        </p:txBody>
      </p:sp>
      <p:pic>
        <p:nvPicPr>
          <p:cNvPr id="9" name="Picture 8" descr="Computer code has 30 lines. The lines read as follows. Line 1. d e f move Head left parenthesis directory right parenthesis colon. Line 2, indented once. mark equals make Picture left parenthesis double quote blue dash mark period j p g double quote right parenthesis. Line 3, indented once. head equals clip left parenthesis mark comma 275 comma 160 comma 385 comma 306 right parenthesis. Line 4, indented once. for n u m in range left parenthesis 1 comma 30 right parenthesis colon hash 29 frames. Line 5, indented twice. print Now left parenthesis double quote Frame number colon double quote plus s t r left parenthesis n u m right parenthesis right parenthesis. Line 6, indented twice. canvas equals make Empty Picture left parenthesis 640 comma 480 right parenthesis. Line 7, indented twice. hash Now comma do the actual copying. Line 8, indented twice. copy left parenthesis head comma canvas comma n u m asterisk 10 comma n u m asterisk 5 right parenthesis. Line 9, indented twice. hash Now comma write out the frame. Line 10, indented twice. hash Have to deal with single digit v s period double digit frame. Line 11, indented twice. hash numbers differently. Line 12, indented twice. n u m S t r equals s t r left parenthesis n u m right parenthesis. Line 13, indented twice. if n u m less than sign 10 colon. Line 14, indented 3 times. write Picture To left parenthesis canvas comma directory plus double quote forward slash forward slash frame0 double quote plus n u m S t r plus double quote period j p g double quote right parenthesis. Line 15, indented twice. if n u m greater than sign equals 10 colon. Line 16, indented 3 times. write Picture To left parenthesis canvas comma directory plus double quote forward slash forward slash frame double quote plus n u m S t r plus double quote period j p g double quote right parenthesis. Line 17. d e f clip left parenthesis picture comma start X comma start Y comma end X comma end Y right parenthesis colon. Line 18, indented once. width equals end X dash start X plus 1. Line 19, indented once. height equals end Y dash start Y plus 1. Line 20, indented once. r e s P i c t equals make Empty Picture left parenthesis width comma height right parenthesis. Line 21, indented once. r e s X equals 0. Line 22, indented once. for x in range left parenthesis start X comma end X right parenthesis colon. Line 23, indented twice. r e s Y equals 0 hash reset result y index. Line 24, indented twice. for y in range left parenthesis start Y comma end Y right parenthesis colon. Line 25, indented 3 times. o r i g Pixel equals get Pixel left parenthesis picture comma x comma y right parenthesis. Line 26, indented 3 times. r e s Pixel equals get Pixel left parenthesis r e s P i c t comma r e s X comma r e s Y right parenthesis. Line 27, indented 3 times. set Color left parenthesis r e s Pixel comma left parenthesis get Color left parenthesis o r i g Pixel right parenthesis right parenthesis right parenthesis. Line 28, indented 3 times. r e s Y equals r e s Y plus 1. Line 29, indented twice. r e s X equals r e s X plus 1. Line 30, indented once. return r e s P i c t. Note below the code reads, clip left parenthesis right parenthesis returns part of another picture. Using general copy left parenthesis right parenthesis function we defined earlier."/>
          <p:cNvPicPr>
            <a:picLocks noChangeAspect="1"/>
          </p:cNvPicPr>
          <p:nvPr/>
        </p:nvPicPr>
        <p:blipFill rotWithShape="1">
          <a:blip r:embed="rId2"/>
          <a:srcRect r="3084" b="2949"/>
          <a:stretch/>
        </p:blipFill>
        <p:spPr>
          <a:xfrm>
            <a:off x="768246" y="1643238"/>
            <a:ext cx="7607508" cy="4292868"/>
          </a:xfrm>
          <a:prstGeom prst="rect">
            <a:avLst/>
          </a:prstGeom>
        </p:spPr>
      </p:pic>
    </p:spTree>
    <p:extLst>
      <p:ext uri="{BB962C8B-B14F-4D97-AF65-F5344CB8AC3E}">
        <p14:creationId xmlns:p14="http://schemas.microsoft.com/office/powerpoint/2010/main" val="33755169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Moving around Mark’s Head</a:t>
            </a:r>
            <a:endParaRPr lang="en-US" kern="1200" dirty="0">
              <a:latin typeface="Times New Roman" panose="02020603050405020304" pitchFamily="18" charset="0"/>
              <a:ea typeface="+mj-ea"/>
              <a:cs typeface="+mj-cs"/>
            </a:endParaRPr>
          </a:p>
        </p:txBody>
      </p:sp>
      <p:pic>
        <p:nvPicPr>
          <p:cNvPr id="4" name="Picture 2" descr="Two frames illustrate a movie titled, moving the head. Frame 1 consists of a photo displaying a man's head on top left corner. In frame 2, photo is seen advanced one step to the 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369" y="2241899"/>
            <a:ext cx="6281262" cy="237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50482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if We Have over 100 Frames?</a:t>
            </a:r>
            <a:endParaRPr lang="en-US" altLang="en-US" kern="1200" dirty="0">
              <a:latin typeface="Times New Roman" panose="02020603050405020304" pitchFamily="18" charset="0"/>
              <a:ea typeface="ＭＳ Ｐゴシック" charset="-128"/>
            </a:endParaRPr>
          </a:p>
        </p:txBody>
      </p:sp>
      <p:pic>
        <p:nvPicPr>
          <p:cNvPr id="8" name="Picture 7" descr="Computer code has 9 lines. The lines read as follows. Line 1. d e f write Frame left parenthesis n u m comma d i r comma p i c t right parenthesis colon. Line 2, indented once. hash Have to deal with single digit v s period double digit. Line 3, indented once. n u m S t r equals s t r left parenthesis n u m right parenthesis. Line 4, indented once. if n u m less than sign 10 colon. Line 5, indented twice. write Picture To left parenthesis p i c t comma d i r plus double quote forward slash forward slash frame 00 double quote plus n u m S t r plus double quote period j p g double quote right parenthesis. Line 6, indented once. if n u m greater than sign equals 10 and n u m less than sign 100 colon. Line 7, indented twice. write Picture To left parenthesis p i c t comma d i r plus double quote forward slash forward slash frame 0 double quote plus n u m S t r plus double quote period j p g double quote right parenthesis. Line 8, indented once. if n u m greater than sign equals 100 colon. Line 9, indented twice. write Picture To left parenthesis p i c t comma d i r plus double quote forward slash forward slash frame double quote plus n u m S t r plus double quote period j p g double quote right parenthesis. Note below the code reads, This will make all our movie dash making easier, it’s generally useful."/>
          <p:cNvPicPr>
            <a:picLocks noChangeAspect="1"/>
          </p:cNvPicPr>
          <p:nvPr/>
        </p:nvPicPr>
        <p:blipFill rotWithShape="1">
          <a:blip r:embed="rId2"/>
          <a:srcRect l="1538" t="-1" r="3042" b="2064"/>
          <a:stretch/>
        </p:blipFill>
        <p:spPr>
          <a:xfrm>
            <a:off x="584616" y="1670114"/>
            <a:ext cx="7899817" cy="4280981"/>
          </a:xfrm>
          <a:prstGeom prst="rect">
            <a:avLst/>
          </a:prstGeom>
        </p:spPr>
      </p:pic>
    </p:spTree>
    <p:extLst>
      <p:ext uri="{BB962C8B-B14F-4D97-AF65-F5344CB8AC3E}">
        <p14:creationId xmlns:p14="http://schemas.microsoft.com/office/powerpoint/2010/main" val="3795241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Rewriting Moving Mark’s Head</a:t>
            </a:r>
            <a:endParaRPr lang="en-US" altLang="en-US" sz="2000" b="0" kern="1200" dirty="0">
              <a:latin typeface="Times New Roman" panose="02020603050405020304" pitchFamily="18" charset="0"/>
              <a:ea typeface="ＭＳ Ｐゴシック" charset="-128"/>
            </a:endParaRPr>
          </a:p>
        </p:txBody>
      </p:sp>
      <p:pic>
        <p:nvPicPr>
          <p:cNvPr id="7" name="Picture 6" descr="Computer code has 11 lines. The lines read as follows. Line 1. d e f move Head 2 left parenthesis directory right parenthesis colon. Line 2, indented once. mark F equals get Media Path left parenthesis double quote blue dash mark period j p g double quote right parenthesis. Line 3, indented once. mark equals make Picture left parenthesis double quote blue dash mark period j p g double quote right parenthesis. Line 4, indented once. face equals clip left parenthesis mark comma 275 comma 160 comma 385 comma 306 right parenthesis. Line 5, indented once. for n u m in range left parenthesis 1 comma 30 right parenthesis colon hash 29 frames. Line 6, indented twice. print Now left parenthesis double quote Frame number colon double quote plus s t r left parenthesis n u m right parenthesis right parenthesis. Line 7, indented twice. canvas equals make Empty Picture left parenthesis 640 comma 480 right parenthesis. Line 8, indented twice. hash Now comma do the actual copying. Line 9, indented twice. copy left parenthesis face comma canvas comma n u m asterisk 10 comma n u m asterisk 5 right parenthesis. Line 10, indented twice. hash Now comma write out the frame. Line 11, indented twice. write Frame left parenthesis n u m comma directory comma canvas right parenthesis. Note beside the code reads, this code is much easier to read and understand with the sub functions."/>
          <p:cNvPicPr>
            <a:picLocks noChangeAspect="1"/>
          </p:cNvPicPr>
          <p:nvPr/>
        </p:nvPicPr>
        <p:blipFill rotWithShape="1">
          <a:blip r:embed="rId2"/>
          <a:srcRect t="2659" r="2110" b="6343"/>
          <a:stretch/>
        </p:blipFill>
        <p:spPr>
          <a:xfrm>
            <a:off x="588705" y="1948721"/>
            <a:ext cx="7966590" cy="3837482"/>
          </a:xfrm>
          <a:prstGeom prst="rect">
            <a:avLst/>
          </a:prstGeom>
        </p:spPr>
      </p:pic>
    </p:spTree>
    <p:extLst>
      <p:ext uri="{BB962C8B-B14F-4D97-AF65-F5344CB8AC3E}">
        <p14:creationId xmlns:p14="http://schemas.microsoft.com/office/powerpoint/2010/main" val="3614913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Using Real Photographs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Of course, we can use any real photographs we want.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can use any of the techniques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ve </a:t>
            </a:r>
            <a:r>
              <a:rPr lang="en-US" altLang="ja-JP" sz="2400" kern="1200" dirty="0">
                <a:solidFill>
                  <a:srgbClr val="000000"/>
                </a:solidFill>
                <a:latin typeface="Arial (Body)"/>
                <a:ea typeface="ＭＳ Ｐゴシック" charset="-128"/>
              </a:rPr>
              <a:t>learned previously for manipulating the photographs.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Even more, we can use the techniques in </a:t>
            </a:r>
            <a:r>
              <a:rPr lang="en-US" altLang="en-US" sz="2400" kern="1200" dirty="0" smtClean="0">
                <a:solidFill>
                  <a:srgbClr val="000000"/>
                </a:solidFill>
                <a:latin typeface="Arial (Body)"/>
                <a:ea typeface="ＭＳ Ｐゴシック" charset="-128"/>
              </a:rPr>
              <a:t>new </a:t>
            </a:r>
            <a:r>
              <a:rPr lang="en-US" altLang="en-US" sz="2400" kern="1200" dirty="0">
                <a:solidFill>
                  <a:srgbClr val="000000"/>
                </a:solidFill>
                <a:latin typeface="Arial (Body)"/>
                <a:ea typeface="ＭＳ Ｐゴシック" charset="-128"/>
              </a:rPr>
              <a:t>ways to explore a </a:t>
            </a:r>
            <a:r>
              <a:rPr lang="en-US" altLang="en-US" sz="2400" b="1" kern="1200" dirty="0">
                <a:solidFill>
                  <a:srgbClr val="000000"/>
                </a:solidFill>
                <a:latin typeface="Arial (Body)"/>
                <a:ea typeface="ＭＳ Ｐゴシック" charset="-128"/>
              </a:rPr>
              <a:t>range</a:t>
            </a:r>
            <a:r>
              <a:rPr lang="en-US" altLang="en-US" sz="2400" kern="1200" dirty="0">
                <a:solidFill>
                  <a:srgbClr val="000000"/>
                </a:solidFill>
                <a:latin typeface="Arial (Body)"/>
                <a:ea typeface="ＭＳ Ｐゴシック" charset="-128"/>
              </a:rPr>
              <a:t> of effects.</a:t>
            </a:r>
          </a:p>
        </p:txBody>
      </p:sp>
    </p:spTree>
    <p:extLst>
      <p:ext uri="{BB962C8B-B14F-4D97-AF65-F5344CB8AC3E}">
        <p14:creationId xmlns:p14="http://schemas.microsoft.com/office/powerpoint/2010/main" val="40662301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Slowly Making It (Very) Sunset</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Remember this code?</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What if we applied this to create frames of a movie, but </a:t>
            </a:r>
            <a:r>
              <a:rPr lang="en-US" altLang="en-US" sz="2400" b="1" kern="1200" dirty="0">
                <a:solidFill>
                  <a:srgbClr val="000000"/>
                </a:solidFill>
                <a:latin typeface="Arial (Body)"/>
                <a:ea typeface="ＭＳ Ｐゴシック" charset="-128"/>
              </a:rPr>
              <a:t>slowly</a:t>
            </a:r>
            <a:r>
              <a:rPr lang="en-US" altLang="en-US" sz="2400" kern="1200" dirty="0">
                <a:solidFill>
                  <a:srgbClr val="000000"/>
                </a:solidFill>
                <a:latin typeface="Arial (Body)"/>
                <a:ea typeface="ＭＳ Ｐゴシック" charset="-128"/>
              </a:rPr>
              <a:t> increased the sunset effect</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pic>
        <p:nvPicPr>
          <p:cNvPr id="6" name="Picture 5" descr="Computer code has 6 lines. The lines read as follows. Line 1,d e f make Sunset left parenthesis picture right parenthesis colon. Line 2, indented once. for p in get Pixels left parenthesis picture right parenthesis colon. Line 3, indented twice. value equals get Blue left parenthesis p right parenthesis. Line 4, indented twice. set Blue left parenthesis p comma value asterisk 0 period 7 right parenthesis. Line 5, indented twice. value equals get Green left parenthesis p right parenthesis. Line 6, indented twice. set Green left parenthesis p comma value asterisk 0 period 7 right parenthesis."/>
          <p:cNvPicPr>
            <a:picLocks noChangeAspect="1"/>
          </p:cNvPicPr>
          <p:nvPr/>
        </p:nvPicPr>
        <p:blipFill rotWithShape="1">
          <a:blip r:embed="rId2"/>
          <a:srcRect l="3049" r="17266" b="15549"/>
          <a:stretch/>
        </p:blipFill>
        <p:spPr>
          <a:xfrm>
            <a:off x="1551483" y="3372742"/>
            <a:ext cx="3462727" cy="1976549"/>
          </a:xfrm>
          <a:prstGeom prst="rect">
            <a:avLst/>
          </a:prstGeom>
        </p:spPr>
      </p:pic>
    </p:spTree>
    <p:extLst>
      <p:ext uri="{BB962C8B-B14F-4D97-AF65-F5344CB8AC3E}">
        <p14:creationId xmlns:p14="http://schemas.microsoft.com/office/powerpoint/2010/main" val="29403292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SlowSunset</a:t>
            </a:r>
            <a:endParaRPr lang="en-US" altLang="en-US" kern="1200" dirty="0">
              <a:latin typeface="Times New Roman" panose="02020603050405020304" pitchFamily="18" charset="0"/>
              <a:ea typeface="ＭＳ Ｐゴシック" charset="-128"/>
            </a:endParaRPr>
          </a:p>
        </p:txBody>
      </p:sp>
      <p:pic>
        <p:nvPicPr>
          <p:cNvPr id="8" name="Picture 7" descr="Computer code has 13 lines. The lines read as follows. Line 1. d e f slow Sunset left parenthesis directory right parenthesis colon. Line 2, indented once. canvas equals make Picture left parenthesis get Media Path left parenthesis double quote beach dash smaller period j p g double quote right parenthesis right parenthesis hash outside the loop exclamation point. This line is labeled as, just one canvas repeatedly being manipulated. Line 3, indented once. for n u m in range left parenthesis 1 comma 100 right parenthesis colon hash 99 frames. Line 4, indented twice. print Now left parenthesis double quote Frame number colon double quote plus s t r left parenthesis n u m right parenthesis right parenthesis. Line 5, indented twice. make Sunset left parenthesis canvas right parenthesis. Line 6, indented twice. hash Now comma write out the frame. Line 7, indented twice. write Frame left parenthesis n u m comma directory comma canvas right parenthesis. Line 8. d e f make Sunset left parenthesis picture right parenthesis colon. Line 9, indented once. for p in get Pixels left parenthesis picture right parenthesis colon. Line 10, indented twice. value equals get Blue left parenthesis p right parenthesis. Line 11, indented twice. set Blue left parenthesis p comma i n t left parenthesis value asterisk 0 period 99 right parenthesis right parenthesis hash Just 1 percent sign decrease exclamation point. Line 12, indented twice. value equals get Green left parenthesis p right parenthesis. Line 13, indented twice. set Green left parenthesis p comma i n t left parenthesis value asterisk 0 period 99 right parenthesis right parenthesis. Note beside reads, not showing you write frame left parenthesis right parenthesis because you know how that works."/>
          <p:cNvPicPr>
            <a:picLocks noChangeAspect="1"/>
          </p:cNvPicPr>
          <p:nvPr/>
        </p:nvPicPr>
        <p:blipFill rotWithShape="1">
          <a:blip r:embed="rId3"/>
          <a:srcRect l="1490" b="10657"/>
          <a:stretch/>
        </p:blipFill>
        <p:spPr>
          <a:xfrm>
            <a:off x="782120" y="1734560"/>
            <a:ext cx="7579760" cy="4448730"/>
          </a:xfrm>
          <a:prstGeom prst="rect">
            <a:avLst/>
          </a:prstGeom>
        </p:spPr>
      </p:pic>
    </p:spTree>
    <p:extLst>
      <p:ext uri="{BB962C8B-B14F-4D97-AF65-F5344CB8AC3E}">
        <p14:creationId xmlns:p14="http://schemas.microsoft.com/office/powerpoint/2010/main" val="2389919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Movies, Animations, and Video …Oh My!</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55451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mn-lt"/>
                <a:ea typeface="ＭＳ Ｐゴシック" charset="-128"/>
              </a:rPr>
              <a:t>We</a:t>
            </a:r>
            <a:r>
              <a:rPr lang="fr-FR"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re </a:t>
            </a:r>
            <a:r>
              <a:rPr lang="en-US" altLang="ja-JP" sz="2400" kern="1200" dirty="0">
                <a:solidFill>
                  <a:srgbClr val="000000"/>
                </a:solidFill>
                <a:latin typeface="+mn-lt"/>
                <a:ea typeface="ＭＳ Ｐゴシック" charset="-128"/>
              </a:rPr>
              <a:t>going to refer generically to captured (recorded) motion as </a:t>
            </a:r>
            <a:r>
              <a:rPr lang="en-US" altLang="ja-JP" sz="2400" kern="1200" dirty="0" smtClean="0">
                <a:solidFill>
                  <a:srgbClr val="000000"/>
                </a:solidFill>
                <a:latin typeface="+mn-lt"/>
                <a:ea typeface="ＭＳ Ｐゴシック" charset="-128"/>
              </a:rPr>
              <a:t>“movies.”</a:t>
            </a:r>
            <a:endParaRPr lang="en-US" altLang="ja-JP" sz="2400" kern="1200" dirty="0">
              <a:solidFill>
                <a:srgbClr val="000000"/>
              </a:solidFill>
              <a:latin typeface="+mn-lt"/>
              <a:ea typeface="ＭＳ Ｐゴシック" charset="-128"/>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This includes motion entirely generated by graphical drawings, which are normally called animations.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This also includes motion generated by some kind of photographic process, normally called video</a:t>
            </a:r>
            <a:r>
              <a:rPr lang="en-US" altLang="en-US" sz="2400" kern="1200" dirty="0" smtClean="0">
                <a:solidFill>
                  <a:srgbClr val="000000"/>
                </a:solidFill>
                <a:latin typeface="+mn-lt"/>
                <a:ea typeface="ＭＳ Ｐゴシック" charset="-128"/>
                <a:cs typeface="+mn-cs"/>
              </a:rPr>
              <a:t>.</a:t>
            </a:r>
            <a:endParaRPr lang="en-US" altLang="en-US" sz="2400" kern="1200" dirty="0">
              <a:solidFill>
                <a:srgbClr val="000000"/>
              </a:solidFill>
              <a:latin typeface="+mn-lt"/>
              <a:ea typeface="ＭＳ Ｐゴシック" charset="-128"/>
              <a:cs typeface="+mn-cs"/>
            </a:endParaRPr>
          </a:p>
        </p:txBody>
      </p:sp>
    </p:spTree>
    <p:extLst>
      <p:ext uri="{BB962C8B-B14F-4D97-AF65-F5344CB8AC3E}">
        <p14:creationId xmlns:p14="http://schemas.microsoft.com/office/powerpoint/2010/main" val="28487291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SlowSunset Frames</a:t>
            </a:r>
            <a:endParaRPr lang="en-US" altLang="en-US" kern="1200" dirty="0">
              <a:latin typeface="Times New Roman" panose="02020603050405020304" pitchFamily="18" charset="0"/>
              <a:ea typeface="ＭＳ Ｐゴシック" charset="-128"/>
            </a:endParaRPr>
          </a:p>
        </p:txBody>
      </p:sp>
      <p:pic>
        <p:nvPicPr>
          <p:cNvPr id="8" name="Picture 8" descr="Photo of a beach landsca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22350" y="1981200"/>
            <a:ext cx="2908300" cy="1866900"/>
          </a:xfrm>
          <a:prstGeom prst="rect">
            <a:avLst/>
          </a:prstGeom>
          <a:noFill/>
          <a:ln>
            <a:noFill/>
          </a:ln>
        </p:spPr>
      </p:pic>
      <p:pic>
        <p:nvPicPr>
          <p:cNvPr id="9" name="Picture 9" descr="Photo of a beach landscape depicts beginning phase of sun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13350" y="1981200"/>
            <a:ext cx="2908300" cy="1866900"/>
          </a:xfrm>
          <a:prstGeom prst="rect">
            <a:avLst/>
          </a:prstGeom>
          <a:noFill/>
        </p:spPr>
      </p:pic>
      <p:pic>
        <p:nvPicPr>
          <p:cNvPr id="10" name="Picture 10" descr="Photo of a beach landscape depicts intermediate phase of suns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022350" y="4000500"/>
            <a:ext cx="2908300" cy="1866900"/>
          </a:xfrm>
          <a:prstGeom prst="rect">
            <a:avLst/>
          </a:prstGeom>
          <a:noFill/>
        </p:spPr>
      </p:pic>
      <p:pic>
        <p:nvPicPr>
          <p:cNvPr id="11" name="Picture 11" descr="Photo of a beach landscape depicts final phase of suns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213350" y="4000500"/>
            <a:ext cx="2908300" cy="1866900"/>
          </a:xfrm>
          <a:prstGeom prst="rect">
            <a:avLst/>
          </a:prstGeom>
          <a:noFill/>
        </p:spPr>
      </p:pic>
    </p:spTree>
    <p:extLst>
      <p:ext uri="{BB962C8B-B14F-4D97-AF65-F5344CB8AC3E}">
        <p14:creationId xmlns:p14="http://schemas.microsoft.com/office/powerpoint/2010/main" val="36211955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Fading by Background Subtraction</a:t>
            </a:r>
            <a:endParaRPr lang="en-US" altLang="en-US" sz="2000" b="0" kern="1200" dirty="0">
              <a:latin typeface="Times New Roman" panose="02020603050405020304" pitchFamily="18" charset="0"/>
              <a:ea typeface="ＭＳ Ｐゴシック" charset="-128"/>
            </a:endParaRPr>
          </a:p>
        </p:txBody>
      </p:sp>
      <p:pic>
        <p:nvPicPr>
          <p:cNvPr id="8" name="Picture 7" descr="Computer code has 10 lines. The lines read as follows. Line 1. d e f swap b g left parenthesis person comma b g comma new b g comma threshold right parenthesis colon. Line 2, indented once. for x in range left parenthesis 1 comma get Width left parenthesis person right parenthesis right parenthesis colon. Line 3, indented twice. for y in range left parenthesis 1 comma get Height left parenthesis person right parenthesis right parenthesis colon. Line 4, indented 3 times. person Pixel equals get Pixel left parenthesis person comma x comma y right parenthesis. Line 5, indented 3 times. b g p x equals get pixel left parenthesis b g comma x comma y right parenthesis. Line 6, indented 3 times. person color equals get color left parenthesis person pixel right parenthesis. Line 7, indented 3 times. b g color equals get color left parenthesis b g p x right parenthesis. Line 8, indented 3 times. if distance left parenthesis person color comma b g color right parenthesis less than sign threshold colon. Lines 1 and 8 are labeled as, Remember background subtraction question mark. One change here is that the threshold is now an input. Line 9, indented 4 times. b g color equals get color left parenthesis get pixel left parenthesis new b g comma x comma y right parenthesis right parenthesis. Line 10, indented 4 times. set color left parenthesis person pixel comma b g color right parenthesis."/>
          <p:cNvPicPr>
            <a:picLocks noChangeAspect="1"/>
          </p:cNvPicPr>
          <p:nvPr/>
        </p:nvPicPr>
        <p:blipFill rotWithShape="1">
          <a:blip r:embed="rId2"/>
          <a:srcRect l="1633" t="1940" b="9900"/>
          <a:stretch/>
        </p:blipFill>
        <p:spPr>
          <a:xfrm>
            <a:off x="629587" y="1903751"/>
            <a:ext cx="8017942" cy="3552669"/>
          </a:xfrm>
          <a:prstGeom prst="rect">
            <a:avLst/>
          </a:prstGeom>
        </p:spPr>
      </p:pic>
    </p:spTree>
    <p:extLst>
      <p:ext uri="{BB962C8B-B14F-4D97-AF65-F5344CB8AC3E}">
        <p14:creationId xmlns:p14="http://schemas.microsoft.com/office/powerpoint/2010/main" val="2821333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Use the Frame Number as the Threshold</a:t>
            </a:r>
            <a:endParaRPr lang="en-US" altLang="en-US" kern="1200" dirty="0">
              <a:latin typeface="Times New Roman" panose="02020603050405020304" pitchFamily="18" charset="0"/>
              <a:ea typeface="ＭＳ Ｐゴシック" charset="-128"/>
            </a:endParaRPr>
          </a:p>
        </p:txBody>
      </p:sp>
      <p:pic>
        <p:nvPicPr>
          <p:cNvPr id="6" name="Picture 5" descr="Computer code has 9 lines. The lines read as follows. Line 1. d e f slow fadeout left parenthesis directory right parenthesis colon. Line 2, indented once. b g equals make picture left parenthesis get media path left parenthesis double quote wall period j p g double quote right parenthesis right parenthesis. Line 3, indented once. jungle equals make picture left parenthesis get media path left parenthesis jungle 2 period j p g right parenthesis right parenthesis. Line 4, indented once. for frame in range left parenthesis 0 comma 100 right parenthesis colon hash 99 frames. Line 5, indented twice. canvas equals make picture left parenthesis get media path left parenthesis double quote wall dash two dash people period j p g double quote right parenthesis right parenthesis. Line 6, indented twice. print now left parenthesis double quote Frame number colon double quote plus s t r left parenthesis frame right parenthesis right parenthesis. Line 7, indented twice. swap b g left parenthesis canvas comma b g comma jungle comma frame right parenthesis. Line 8, indented twice. hash Now comma write out the frame. Line 9, indented twice. write frame left parenthesis frame comma directory comma canvas right parenthesis."/>
          <p:cNvPicPr>
            <a:picLocks noChangeAspect="1"/>
          </p:cNvPicPr>
          <p:nvPr/>
        </p:nvPicPr>
        <p:blipFill rotWithShape="1">
          <a:blip r:embed="rId2"/>
          <a:srcRect l="2065" t="3618" r="7058" b="-1"/>
          <a:stretch/>
        </p:blipFill>
        <p:spPr>
          <a:xfrm>
            <a:off x="457200" y="1815348"/>
            <a:ext cx="7618001" cy="3593758"/>
          </a:xfrm>
          <a:prstGeom prst="rect">
            <a:avLst/>
          </a:prstGeom>
        </p:spPr>
      </p:pic>
    </p:spTree>
    <p:extLst>
      <p:ext uri="{BB962C8B-B14F-4D97-AF65-F5344CB8AC3E}">
        <p14:creationId xmlns:p14="http://schemas.microsoft.com/office/powerpoint/2010/main" val="40255538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SlowFadeout</a:t>
            </a:r>
            <a:endParaRPr lang="en-US" altLang="en-US" kern="1200" dirty="0">
              <a:latin typeface="Times New Roman" panose="02020603050405020304" pitchFamily="18" charset="0"/>
              <a:ea typeface="ＭＳ Ｐゴシック" charset="-128"/>
            </a:endParaRPr>
          </a:p>
        </p:txBody>
      </p:sp>
      <p:pic>
        <p:nvPicPr>
          <p:cNvPr id="8" name="Picture 8" descr="Filtered photo of a boy and a girl st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31900" y="1981200"/>
            <a:ext cx="2489200" cy="1866900"/>
          </a:xfrm>
          <a:prstGeom prst="rect">
            <a:avLst/>
          </a:prstGeom>
          <a:noFill/>
          <a:ln>
            <a:noFill/>
          </a:ln>
        </p:spPr>
      </p:pic>
      <p:pic>
        <p:nvPicPr>
          <p:cNvPr id="9" name="Picture 9" descr="Filtered photo of a boy and girl standing with minimal fade out eff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2900" y="1981200"/>
            <a:ext cx="2489200" cy="1866900"/>
          </a:xfrm>
          <a:prstGeom prst="rect">
            <a:avLst/>
          </a:prstGeom>
          <a:noFill/>
        </p:spPr>
      </p:pic>
      <p:pic>
        <p:nvPicPr>
          <p:cNvPr id="10" name="Picture 10" descr="Filtered photo of a boy and girl standing with intermediary fade out eff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31900" y="4000500"/>
            <a:ext cx="2489200" cy="1866900"/>
          </a:xfrm>
          <a:prstGeom prst="rect">
            <a:avLst/>
          </a:prstGeom>
          <a:noFill/>
        </p:spPr>
      </p:pic>
      <p:pic>
        <p:nvPicPr>
          <p:cNvPr id="11" name="Picture 11" descr="Filtered photo of a boy and girl standing with intense fade out eff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422900" y="4000500"/>
            <a:ext cx="2489200" cy="1866900"/>
          </a:xfrm>
          <a:prstGeom prst="rect">
            <a:avLst/>
          </a:prstGeom>
          <a:noFill/>
        </p:spPr>
      </p:pic>
    </p:spTree>
    <p:extLst>
      <p:ext uri="{BB962C8B-B14F-4D97-AF65-F5344CB8AC3E}">
        <p14:creationId xmlns:p14="http://schemas.microsoft.com/office/powerpoint/2010/main" val="34055913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Different Images, with Subfunctions </a:t>
            </a:r>
            <a:r>
              <a:rPr lang="en-US" sz="2000" b="0" kern="1200" dirty="0" smtClean="0">
                <a:latin typeface="Times New Roman" panose="02020603050405020304" pitchFamily="18" charset="0"/>
                <a:ea typeface="ＭＳ Ｐゴシック" charset="0"/>
                <a:cs typeface="+mj-cs"/>
              </a:rPr>
              <a:t>(1 of 2)</a:t>
            </a:r>
            <a:endParaRPr lang="en-US" sz="2000" b="0" kern="1200" dirty="0">
              <a:latin typeface="Times New Roman" panose="02020603050405020304" pitchFamily="18" charset="0"/>
              <a:ea typeface="ＭＳ Ｐゴシック" charset="0"/>
              <a:cs typeface="+mj-cs"/>
            </a:endParaRPr>
          </a:p>
        </p:txBody>
      </p:sp>
      <p:pic>
        <p:nvPicPr>
          <p:cNvPr id="5" name="Picture 4" descr="Computer code has 8 lines. The lines read as follows. Line 1. d e f swap Back left parenthesis p i c 1 comma back comma new B g comma threshold right parenthesis colon. Line 2, indented once. for x in range left parenthesis 0 comma get Width left parenthesis p i c 1 right parenthesis right parenthesis colon. Line 3, indented twice. for y in range left parenthesis 0 comma get Height left parenthesis p i c 1 right parenthesis right parenthesis colon. Line 4, indented 3 times. P 1 Pixel equals get Pixel left parenthesis p i c 1 comma x comma y right parenthesis. Line 5, indented 3 times. back Pixel equals get Pixel left parenthesis back comma x comma y right parenthesis. Line 6, indented 3 times. if left parenthesis distance left parenthesis get Color left parenthesis p 1 Pixel right parenthesis comma get Color left parenthesis back Pixel right parenthesis right parenthesis less than sign threshold right parenthesis colon. Line 7, indented 4 times. set Color left parenthesis p 1 Pixel comma get Color left parenthesis get Pixel left parenthesis new B g comma x comma y right parenthesis right parenthesis right parenthesis. Line 8, indented once. return p i c 1."/>
          <p:cNvPicPr>
            <a:picLocks noChangeAspect="1"/>
          </p:cNvPicPr>
          <p:nvPr/>
        </p:nvPicPr>
        <p:blipFill rotWithShape="1">
          <a:blip r:embed="rId2"/>
          <a:srcRect l="1089" r="16832" b="33462"/>
          <a:stretch/>
        </p:blipFill>
        <p:spPr>
          <a:xfrm>
            <a:off x="485336" y="1856160"/>
            <a:ext cx="7222261" cy="2986501"/>
          </a:xfrm>
          <a:prstGeom prst="rect">
            <a:avLst/>
          </a:prstGeom>
        </p:spPr>
      </p:pic>
    </p:spTree>
    <p:extLst>
      <p:ext uri="{BB962C8B-B14F-4D97-AF65-F5344CB8AC3E}">
        <p14:creationId xmlns:p14="http://schemas.microsoft.com/office/powerpoint/2010/main" val="12078713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Different Images, with Subfunctions </a:t>
            </a:r>
            <a:r>
              <a:rPr lang="en-US" sz="2000" b="0" kern="1200" dirty="0" smtClean="0">
                <a:latin typeface="Times New Roman" panose="02020603050405020304" pitchFamily="18" charset="0"/>
                <a:ea typeface="ＭＳ Ｐゴシック" charset="0"/>
                <a:cs typeface="+mj-cs"/>
              </a:rPr>
              <a:t>(2 of 2)</a:t>
            </a:r>
            <a:endParaRPr lang="en-US" sz="2000" b="0" kern="1200" dirty="0">
              <a:latin typeface="Times New Roman" panose="02020603050405020304" pitchFamily="18" charset="0"/>
              <a:ea typeface="ＭＳ Ｐゴシック" charset="0"/>
              <a:cs typeface="+mj-cs"/>
            </a:endParaRPr>
          </a:p>
        </p:txBody>
      </p:sp>
      <p:pic>
        <p:nvPicPr>
          <p:cNvPr id="6" name="Picture 5" descr="Computer code has 9 lines. The lines read as follows. Line 1. d e f slow fadeout left parenthesis directory right parenthesis colon. Line 2, indented once. o r I g back equals make picture left parenthesis get Media Path left parenthesis double quote b g frame period J p g right parenthesis right parenthesis. Line 3, indented once. new back equals make picture left parenthesis get Media Path left parenthesis double quote beach period J p g right parenthesis right parenthesis. Line 4, indented once. for num in range left parenthesis 1 comma 60 right parenthesis colon hash 59 frames. Line 5, indented twice. hash do this in the loop. Line 6, indented twice. kid equals make Picture left parenthesis get Media Path left parenthesis double quote kid dash in dash frame period j p g double quote right parenthesis right parenthesis. Line 7, indented twice. swap Back left parenthesis kid comma o r i g Back comma new Back comma n u m right parenthesis. Line 8, indented twice. hash Now comma write out the frame. Line 9, indented twice. write Frame left parenthesis n u m comma directory comma kid right parenthesis."/>
          <p:cNvPicPr>
            <a:picLocks noChangeAspect="1"/>
          </p:cNvPicPr>
          <p:nvPr/>
        </p:nvPicPr>
        <p:blipFill rotWithShape="1">
          <a:blip r:embed="rId2"/>
          <a:srcRect l="1560" t="2102" r="30285" b="24430"/>
          <a:stretch/>
        </p:blipFill>
        <p:spPr>
          <a:xfrm>
            <a:off x="457200" y="1660908"/>
            <a:ext cx="6117486" cy="3363795"/>
          </a:xfrm>
          <a:prstGeom prst="rect">
            <a:avLst/>
          </a:prstGeom>
        </p:spPr>
      </p:pic>
    </p:spTree>
    <p:extLst>
      <p:ext uri="{BB962C8B-B14F-4D97-AF65-F5344CB8AC3E}">
        <p14:creationId xmlns:p14="http://schemas.microsoft.com/office/powerpoint/2010/main" val="30854343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Cool Effect!</a:t>
            </a:r>
            <a:endParaRPr lang="en-US" kern="1200" dirty="0">
              <a:latin typeface="Times New Roman" panose="02020603050405020304" pitchFamily="18" charset="0"/>
              <a:ea typeface="+mj-ea"/>
              <a:cs typeface="+mj-cs"/>
            </a:endParaRPr>
          </a:p>
        </p:txBody>
      </p:sp>
      <p:pic>
        <p:nvPicPr>
          <p:cNvPr id="4" name="Picture 2" descr="Three frames numbered 001, 010, and 059 show of picture of a girl. The process illustrates the process of slow fade out mov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81" y="2209800"/>
            <a:ext cx="77930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8447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Dealing with Real Video</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really </a:t>
            </a:r>
            <a:r>
              <a:rPr lang="en-US" altLang="en-US" sz="2400" kern="1200" dirty="0" smtClean="0">
                <a:solidFill>
                  <a:srgbClr val="000000"/>
                </a:solidFill>
                <a:latin typeface="Arial (Body)"/>
                <a:ea typeface="ＭＳ Ｐゴシック" charset="-128"/>
              </a:rPr>
              <a:t>can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deal with live video.</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Dealing with each frame takes a lot of processing.</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If you were going to process each frame as fast as it was coming in (or going out), </a:t>
            </a:r>
            <a:r>
              <a:rPr lang="en-US" altLang="en-US" sz="2400" kern="1200" dirty="0" smtClean="0">
                <a:solidFill>
                  <a:srgbClr val="000000"/>
                </a:solidFill>
                <a:latin typeface="Arial (Body)"/>
                <a:ea typeface="ＭＳ Ｐゴシック" charset="-128"/>
                <a:cs typeface="+mn-cs"/>
              </a:rPr>
              <a:t>you</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d </a:t>
            </a:r>
            <a:r>
              <a:rPr lang="en-US" altLang="ja-JP" sz="2400" kern="1200" dirty="0">
                <a:solidFill>
                  <a:srgbClr val="000000"/>
                </a:solidFill>
                <a:latin typeface="Arial (Body)"/>
                <a:ea typeface="ＭＳ Ｐゴシック" charset="-128"/>
                <a:cs typeface="+mn-cs"/>
              </a:rPr>
              <a:t>have 1/30</a:t>
            </a:r>
            <a:r>
              <a:rPr lang="en-US" altLang="ja-JP" sz="2400" kern="1200" baseline="30000" dirty="0">
                <a:solidFill>
                  <a:srgbClr val="000000"/>
                </a:solidFill>
                <a:latin typeface="Arial (Body)"/>
                <a:ea typeface="ＭＳ Ｐゴシック" charset="-128"/>
                <a:cs typeface="+mn-cs"/>
              </a:rPr>
              <a:t>th</a:t>
            </a:r>
            <a:r>
              <a:rPr lang="en-US" altLang="ja-JP" sz="2400" kern="1200" dirty="0">
                <a:solidFill>
                  <a:srgbClr val="000000"/>
                </a:solidFill>
                <a:latin typeface="Arial (Body)"/>
                <a:ea typeface="ＭＳ Ｐゴシック" charset="-128"/>
                <a:cs typeface="+mn-cs"/>
              </a:rPr>
              <a:t> of a second to process each frame!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cheat by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Saving each frame as a </a:t>
            </a:r>
            <a:r>
              <a:rPr lang="en-US" altLang="en-US" sz="2400" kern="1200" dirty="0" smtClean="0">
                <a:solidFill>
                  <a:srgbClr val="000000"/>
                </a:solidFill>
                <a:latin typeface="Arial (Body)"/>
                <a:ea typeface="ＭＳ Ｐゴシック" charset="-128"/>
                <a:cs typeface="+mn-cs"/>
              </a:rPr>
              <a:t>J</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P</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E</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G image</a:t>
            </a:r>
            <a:endParaRPr lang="en-US" altLang="en-US" sz="2400" kern="1200" dirty="0">
              <a:solidFill>
                <a:srgbClr val="000000"/>
              </a:solidFill>
              <a:latin typeface="Arial (Body)"/>
              <a:ea typeface="ＭＳ Ｐゴシック" charset="-128"/>
              <a:cs typeface="+mn-cs"/>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Processing the </a:t>
            </a:r>
            <a:r>
              <a:rPr lang="en-US" altLang="en-US" sz="2400" kern="1200" dirty="0" smtClean="0">
                <a:solidFill>
                  <a:srgbClr val="000000"/>
                </a:solidFill>
                <a:latin typeface="Arial (Body)"/>
                <a:ea typeface="ＭＳ Ｐゴシック" charset="-128"/>
                <a:cs typeface="+mn-cs"/>
              </a:rPr>
              <a:t>J</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P</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E</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G images</a:t>
            </a:r>
            <a:endParaRPr lang="en-US" altLang="en-US" sz="2400" kern="1200" dirty="0">
              <a:solidFill>
                <a:srgbClr val="000000"/>
              </a:solidFill>
              <a:latin typeface="Arial (Body)"/>
              <a:ea typeface="ＭＳ Ｐゴシック" charset="-128"/>
              <a:cs typeface="+mn-cs"/>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Convert the frames back to a movie</a:t>
            </a:r>
          </a:p>
        </p:txBody>
      </p:sp>
    </p:spTree>
    <p:extLst>
      <p:ext uri="{BB962C8B-B14F-4D97-AF65-F5344CB8AC3E}">
        <p14:creationId xmlns:p14="http://schemas.microsoft.com/office/powerpoint/2010/main" val="37232542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The Original Kid-In-Bg-Seq Movie</a:t>
            </a:r>
            <a:endParaRPr lang="en-US" kern="1200" dirty="0">
              <a:latin typeface="Times New Roman" panose="02020603050405020304" pitchFamily="18" charset="0"/>
              <a:ea typeface="ＭＳ Ｐゴシック" charset="0"/>
              <a:cs typeface="+mj-cs"/>
            </a:endParaRPr>
          </a:p>
        </p:txBody>
      </p:sp>
      <p:pic>
        <p:nvPicPr>
          <p:cNvPr id="8" name="Picture 8" descr="Filtered photo of a girl sta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31900" y="1981200"/>
            <a:ext cx="2489200" cy="1866900"/>
          </a:xfrm>
          <a:prstGeom prst="rect">
            <a:avLst/>
          </a:prstGeom>
          <a:noFill/>
          <a:ln>
            <a:noFill/>
          </a:ln>
        </p:spPr>
      </p:pic>
      <p:pic>
        <p:nvPicPr>
          <p:cNvPr id="9" name="Picture 9" descr="Filtered photo of a girl jump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2900" y="1981200"/>
            <a:ext cx="2489200" cy="1866900"/>
          </a:xfrm>
          <a:prstGeom prst="rect">
            <a:avLst/>
          </a:prstGeom>
          <a:noFill/>
        </p:spPr>
      </p:pic>
      <p:pic>
        <p:nvPicPr>
          <p:cNvPr id="10" name="Picture 10" descr="Filtered photo of a girl danc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31900" y="4000500"/>
            <a:ext cx="2489200" cy="1866900"/>
          </a:xfrm>
          <a:prstGeom prst="rect">
            <a:avLst/>
          </a:prstGeom>
          <a:noFill/>
        </p:spPr>
      </p:pic>
      <p:pic>
        <p:nvPicPr>
          <p:cNvPr id="11" name="Picture 11" descr="Filtered photo of a girl danc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422900" y="4000500"/>
            <a:ext cx="2489200" cy="1866900"/>
          </a:xfrm>
          <a:prstGeom prst="rect">
            <a:avLst/>
          </a:prstGeom>
          <a:noFill/>
        </p:spPr>
      </p:pic>
    </p:spTree>
    <p:extLst>
      <p:ext uri="{BB962C8B-B14F-4D97-AF65-F5344CB8AC3E}">
        <p14:creationId xmlns:p14="http://schemas.microsoft.com/office/powerpoint/2010/main" val="39792137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Let’s Have Mommy “Watching”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ll </a:t>
            </a:r>
            <a:r>
              <a:rPr lang="en-US" altLang="ja-JP" sz="2400" kern="1200" dirty="0">
                <a:solidFill>
                  <a:srgbClr val="000000"/>
                </a:solidFill>
                <a:latin typeface="Arial (Body)"/>
                <a:ea typeface="ＭＳ Ｐゴシック" charset="-128"/>
              </a:rPr>
              <a:t>paste </a:t>
            </a:r>
            <a:r>
              <a:rPr lang="en-US" altLang="ja-JP" sz="2400" kern="1200" dirty="0" smtClean="0">
                <a:solidFill>
                  <a:srgbClr val="000000"/>
                </a:solidFill>
                <a:latin typeface="Arial (Body)"/>
                <a:ea typeface="ＭＳ Ｐゴシック" charset="-128"/>
              </a:rPr>
              <a:t>Barb</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head into each frame.</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ll </a:t>
            </a:r>
            <a:r>
              <a:rPr lang="en-US" altLang="ja-JP" sz="2400" kern="1200" dirty="0">
                <a:solidFill>
                  <a:srgbClr val="000000"/>
                </a:solidFill>
                <a:latin typeface="Arial (Body)"/>
                <a:ea typeface="ＭＳ Ｐゴシック" charset="-128"/>
              </a:rPr>
              <a:t>use os.listdir to process all the frames of the kid sequence.</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4124530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Psychophysics of Movies: Persistence of Vision</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33961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What makes movies work is yet another limitation of our visual system</a:t>
            </a:r>
            <a:r>
              <a:rPr lang="en-US" altLang="en-US" sz="2400" kern="1200" dirty="0" smtClean="0">
                <a:solidFill>
                  <a:srgbClr val="000000"/>
                </a:solidFill>
                <a:latin typeface="+mn-lt"/>
                <a:ea typeface="ＭＳ Ｐゴシック" charset="-128"/>
              </a:rPr>
              <a:t>: Persistence </a:t>
            </a:r>
            <a:r>
              <a:rPr lang="en-US" altLang="en-US" sz="2400" kern="1200" dirty="0">
                <a:solidFill>
                  <a:srgbClr val="000000"/>
                </a:solidFill>
                <a:latin typeface="+mn-lt"/>
                <a:ea typeface="ＭＳ Ｐゴシック" charset="-128"/>
              </a:rPr>
              <a:t>of vision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We do not see every change that happens in the world around us.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Instead, our eye </a:t>
            </a:r>
            <a:r>
              <a:rPr lang="en-US" altLang="en-US" sz="2400" b="1" kern="1200" dirty="0" smtClean="0">
                <a:solidFill>
                  <a:srgbClr val="000000"/>
                </a:solidFill>
                <a:latin typeface="+mn-lt"/>
                <a:ea typeface="ＭＳ Ｐゴシック" charset="-128"/>
              </a:rPr>
              <a:t>retains</a:t>
            </a:r>
            <a:r>
              <a:rPr lang="en-US" altLang="en-US" sz="2400" kern="1200" dirty="0" smtClean="0">
                <a:solidFill>
                  <a:srgbClr val="000000"/>
                </a:solidFill>
                <a:latin typeface="+mn-lt"/>
                <a:ea typeface="ＭＳ Ｐゴシック" charset="-128"/>
              </a:rPr>
              <a:t> </a:t>
            </a:r>
            <a:r>
              <a:rPr lang="en-US" altLang="en-US" sz="2400" kern="1200" dirty="0">
                <a:solidFill>
                  <a:srgbClr val="000000"/>
                </a:solidFill>
                <a:latin typeface="+mn-lt"/>
                <a:ea typeface="ＭＳ Ｐゴシック" charset="-128"/>
              </a:rPr>
              <a:t>an image (i.e., tells the brain </a:t>
            </a:r>
            <a:r>
              <a:rPr lang="en-US" altLang="ja-JP" sz="2400" kern="1200" dirty="0" smtClean="0">
                <a:solidFill>
                  <a:srgbClr val="000000"/>
                </a:solidFill>
                <a:latin typeface="+mn-lt"/>
                <a:ea typeface="ＭＳ Ｐゴシック" charset="-128"/>
              </a:rPr>
              <a:t>“This </a:t>
            </a:r>
            <a:r>
              <a:rPr lang="en-US" altLang="ja-JP" sz="2400" kern="1200" dirty="0">
                <a:solidFill>
                  <a:srgbClr val="000000"/>
                </a:solidFill>
                <a:latin typeface="+mn-lt"/>
                <a:ea typeface="ＭＳ Ｐゴシック" charset="-128"/>
              </a:rPr>
              <a:t>is the latest! Yup, this is still the latest</a:t>
            </a:r>
            <a:r>
              <a:rPr lang="en-US" altLang="ja-JP" sz="2400" kern="1200" dirty="0" smtClean="0">
                <a:solidFill>
                  <a:srgbClr val="000000"/>
                </a:solidFill>
                <a:latin typeface="+mn-lt"/>
                <a:ea typeface="ＭＳ Ｐゴシック" charset="-128"/>
              </a:rPr>
              <a:t>!”) </a:t>
            </a:r>
            <a:r>
              <a:rPr lang="en-US" altLang="ja-JP" sz="2400" kern="1200" dirty="0">
                <a:solidFill>
                  <a:srgbClr val="000000"/>
                </a:solidFill>
                <a:latin typeface="+mn-lt"/>
                <a:ea typeface="ＭＳ Ｐゴシック" charset="-128"/>
              </a:rPr>
              <a:t>for a brief period of time.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If this were not the case, you would be aware of every time that your eye blinks because the world would </a:t>
            </a:r>
            <a:r>
              <a:rPr lang="en-US" altLang="ja-JP" sz="2400" kern="1200" dirty="0" smtClean="0">
                <a:solidFill>
                  <a:srgbClr val="000000"/>
                </a:solidFill>
                <a:latin typeface="+mn-lt"/>
                <a:ea typeface="ＭＳ Ｐゴシック" charset="-128"/>
                <a:cs typeface="+mn-cs"/>
              </a:rPr>
              <a:t>“go away” </a:t>
            </a:r>
            <a:r>
              <a:rPr lang="en-US" altLang="ja-JP" sz="2400" kern="1200" dirty="0">
                <a:solidFill>
                  <a:srgbClr val="000000"/>
                </a:solidFill>
                <a:latin typeface="+mn-lt"/>
                <a:ea typeface="ＭＳ Ｐゴシック" charset="-128"/>
                <a:cs typeface="+mn-cs"/>
              </a:rPr>
              <a:t>for a moment.</a:t>
            </a:r>
            <a:endParaRPr lang="en-US" altLang="en-US" sz="2400" kern="1200" dirty="0">
              <a:solidFill>
                <a:srgbClr val="000000"/>
              </a:solidFill>
              <a:latin typeface="+mn-lt"/>
              <a:ea typeface="ＭＳ Ｐゴシック" charset="-128"/>
              <a:cs typeface="+mn-cs"/>
            </a:endParaRPr>
          </a:p>
        </p:txBody>
      </p:sp>
    </p:spTree>
    <p:extLst>
      <p:ext uri="{BB962C8B-B14F-4D97-AF65-F5344CB8AC3E}">
        <p14:creationId xmlns:p14="http://schemas.microsoft.com/office/powerpoint/2010/main" val="19287331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MommyWatching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pic>
        <p:nvPicPr>
          <p:cNvPr id="8" name="Picture 7" descr="Computer code has 15 lines. The lines read as follows. Line 1. import o s. Line 2. d e f mommy Watching left parenthesis directory right parenthesis colon. Line 3, indented once. kid D i r equals double quote C colon forward slash i p dash book forward slash media sources forward slash kid dash in dash b g dash s e q double quote. Line 4, indented once. barb F equals get Media Path left parenthesis barabara S period j p g double quote right parenthesis. Line 5, indented once. barb equals make Picture left parenthesis double quote Barb F right parenthesis. Line 6, indented once. face equals clip left parenthesis barb comma 22 comma 9 comma 93 comma 97 right parenthesis. Line 7, indented once. n u m equals 0. Line 8, indented once. for file in o s period list d i r left parenthesis kid D i r right parenthesis colon. Line 9, indented twice. if file period ends with left parenthesis double quote period j p g double quote right parenthesis colon. Line 10, indented 3 times. n u m equals n u m plus 1. Line 11, indented 3 times. print Now left parenthesis double quote Frame number colon double quote plus s t r left parenthesis n u m right parenthesis right parenthesis. Line 12, indented 3 times. frame P i c equals make Picture left parenthesis kid D i r plus double quote forward slash forward slash double quote plus file right parenthesis. Line 13, indented 3 times. hash Now comma do the actual copying. Line 14, indented 3 times. copy left parenthesis face comma frame P i c comma n u m asterisk 3 comma n u m asterisk 3 right parenthesis. Line 15, indented 3 times. hash Now comma write out the frame. Line 16, indented 3 times. write Frame left parenthesis n u m comma directory comma frame P i c right parenthesis. We process each frame, and copy Mommy's head to the frame, just like we animated in a line before onto a blank canvas."/>
          <p:cNvPicPr>
            <a:picLocks noChangeAspect="1"/>
          </p:cNvPicPr>
          <p:nvPr/>
        </p:nvPicPr>
        <p:blipFill rotWithShape="1">
          <a:blip r:embed="rId2"/>
          <a:srcRect t="1368" b="2247"/>
          <a:stretch/>
        </p:blipFill>
        <p:spPr>
          <a:xfrm>
            <a:off x="655871" y="1478721"/>
            <a:ext cx="7832257" cy="4814841"/>
          </a:xfrm>
          <a:prstGeom prst="rect">
            <a:avLst/>
          </a:prstGeom>
        </p:spPr>
      </p:pic>
    </p:spTree>
    <p:extLst>
      <p:ext uri="{BB962C8B-B14F-4D97-AF65-F5344CB8AC3E}">
        <p14:creationId xmlns:p14="http://schemas.microsoft.com/office/powerpoint/2010/main" val="19028139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MommyWatching </a:t>
            </a:r>
            <a:r>
              <a:rPr lang="en-US" altLang="en-US" sz="2000" b="0" kern="1200" dirty="0" smtClean="0">
                <a:latin typeface="Times New Roman" panose="02020603050405020304" pitchFamily="18" charset="0"/>
                <a:ea typeface="ＭＳ Ｐゴシック" charset="-128"/>
              </a:rPr>
              <a:t>(2 of 2)</a:t>
            </a:r>
            <a:endParaRPr lang="en-US" altLang="en-US" sz="2000" b="0" kern="1200" dirty="0">
              <a:latin typeface="Times New Roman" panose="02020603050405020304" pitchFamily="18" charset="0"/>
              <a:ea typeface="ＭＳ Ｐゴシック" charset="-128"/>
            </a:endParaRPr>
          </a:p>
        </p:txBody>
      </p:sp>
      <p:pic>
        <p:nvPicPr>
          <p:cNvPr id="8" name="Picture 8" descr="Photo of a girl standing in which a picture of a woman’s face is in the top left 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31900" y="1798316"/>
            <a:ext cx="2489200" cy="1866900"/>
          </a:xfrm>
          <a:prstGeom prst="rect">
            <a:avLst/>
          </a:prstGeom>
          <a:noFill/>
          <a:ln>
            <a:noFill/>
          </a:ln>
        </p:spPr>
      </p:pic>
      <p:pic>
        <p:nvPicPr>
          <p:cNvPr id="9" name="Picture 9" descr="Photo of a girl dancing in which a picture of a woman’s face is in the top left corner slightly lower than the las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40020" y="1798316"/>
            <a:ext cx="2489200" cy="1866900"/>
          </a:xfrm>
          <a:prstGeom prst="rect">
            <a:avLst/>
          </a:prstGeom>
          <a:noFill/>
        </p:spPr>
      </p:pic>
      <p:pic>
        <p:nvPicPr>
          <p:cNvPr id="10" name="Picture 10" descr="Photo of a girl dancing in which a picture of a woman’s face is in the left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31900" y="4000500"/>
            <a:ext cx="2489200" cy="1866900"/>
          </a:xfrm>
          <a:prstGeom prst="rect">
            <a:avLst/>
          </a:prstGeom>
          <a:noFill/>
        </p:spPr>
      </p:pic>
      <p:pic>
        <p:nvPicPr>
          <p:cNvPr id="11" name="Picture 11" descr="Photo of a girl dancing in which a picture of a woman’s face is more left cen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240020" y="4000500"/>
            <a:ext cx="2489200" cy="1866900"/>
          </a:xfrm>
          <a:prstGeom prst="rect">
            <a:avLst/>
          </a:prstGeom>
          <a:noFill/>
        </p:spPr>
      </p:pic>
    </p:spTree>
    <p:extLst>
      <p:ext uri="{BB962C8B-B14F-4D97-AF65-F5344CB8AC3E}">
        <p14:creationId xmlns:p14="http://schemas.microsoft.com/office/powerpoint/2010/main" val="26596167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Lightening a Picture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37754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 took some video of a puppet show in black light.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Very hard to see the puppets.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Your eye can pick them up, but the camera </a:t>
            </a:r>
            <a:r>
              <a:rPr lang="en-US" altLang="en-US" sz="2400" kern="1200" dirty="0" smtClean="0">
                <a:solidFill>
                  <a:srgbClr val="000000"/>
                </a:solidFill>
                <a:latin typeface="Arial (Body)"/>
                <a:ea typeface="ＭＳ Ｐゴシック" charset="-128"/>
                <a:cs typeface="+mn-cs"/>
              </a:rPr>
              <a:t>can</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t</a:t>
            </a:r>
            <a:r>
              <a:rPr lang="en-US" altLang="ja-JP" sz="2400" kern="1200" dirty="0">
                <a:solidFill>
                  <a:srgbClr val="000000"/>
                </a:solidFill>
                <a:latin typeface="Arial (Body)"/>
                <a:ea typeface="ＭＳ Ｐゴシック" charset="-128"/>
                <a:cs typeface="+mn-cs"/>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Recall earlier discussion: Your eye can detect luminance changes that no media can replicate.</a:t>
            </a:r>
          </a:p>
        </p:txBody>
      </p:sp>
    </p:spTree>
    <p:extLst>
      <p:ext uri="{BB962C8B-B14F-4D97-AF65-F5344CB8AC3E}">
        <p14:creationId xmlns:p14="http://schemas.microsoft.com/office/powerpoint/2010/main" val="8381894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Dark-Fish2 Sequence</a:t>
            </a:r>
            <a:endParaRPr lang="en-US" altLang="en-US" kern="1200" dirty="0">
              <a:latin typeface="Times New Roman" panose="02020603050405020304" pitchFamily="18" charset="0"/>
              <a:ea typeface="ＭＳ Ｐゴシック" charset="-128"/>
            </a:endParaRPr>
          </a:p>
        </p:txBody>
      </p:sp>
      <p:pic>
        <p:nvPicPr>
          <p:cNvPr id="8" name="Picture 8" descr="Photo of an underwater sequence in d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31900" y="1756112"/>
            <a:ext cx="2489200" cy="1866900"/>
          </a:xfrm>
          <a:prstGeom prst="rect">
            <a:avLst/>
          </a:prstGeom>
          <a:noFill/>
          <a:ln>
            <a:noFill/>
          </a:ln>
        </p:spPr>
      </p:pic>
      <p:pic>
        <p:nvPicPr>
          <p:cNvPr id="9" name="Picture 9" descr="Photo of an underwater sequence in d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324424" y="1756112"/>
            <a:ext cx="2489200" cy="1866900"/>
          </a:xfrm>
          <a:prstGeom prst="rect">
            <a:avLst/>
          </a:prstGeom>
          <a:noFill/>
        </p:spPr>
      </p:pic>
      <p:pic>
        <p:nvPicPr>
          <p:cNvPr id="10" name="Picture 10" descr="Photo of an underwater sequence in da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31900" y="4000500"/>
            <a:ext cx="2489200" cy="1866900"/>
          </a:xfrm>
          <a:prstGeom prst="rect">
            <a:avLst/>
          </a:prstGeom>
          <a:noFill/>
        </p:spPr>
      </p:pic>
      <p:pic>
        <p:nvPicPr>
          <p:cNvPr id="11" name="Picture 11" descr="Photo of an underwater sequence in da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324424" y="4000500"/>
            <a:ext cx="2489200" cy="1866900"/>
          </a:xfrm>
          <a:prstGeom prst="rect">
            <a:avLst/>
          </a:prstGeom>
          <a:noFill/>
        </p:spPr>
      </p:pic>
    </p:spTree>
    <p:extLst>
      <p:ext uri="{BB962C8B-B14F-4D97-AF65-F5344CB8AC3E}">
        <p14:creationId xmlns:p14="http://schemas.microsoft.com/office/powerpoint/2010/main" val="4209178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How I Did the Processing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ＭＳ Ｐゴシック" charset="-128"/>
              </a:rPr>
              <a:t>First try, lighten every pixel.</a:t>
            </a:r>
          </a:p>
          <a:p>
            <a:pPr marL="741553" lvl="1" indent="-284353" fontAlgn="base">
              <a:spcAft>
                <a:spcPct val="0"/>
              </a:spcAft>
              <a:buFont typeface="Arial" panose="020B0604020202020204" pitchFamily="34" charset="0"/>
              <a:buChar char="–"/>
            </a:pPr>
            <a:r>
              <a:rPr lang="en-US" altLang="en-US" sz="2200" kern="1200" dirty="0" smtClean="0">
                <a:solidFill>
                  <a:srgbClr val="000000"/>
                </a:solidFill>
                <a:latin typeface="Arial (Body)"/>
                <a:ea typeface="ＭＳ Ｐゴシック" charset="-128"/>
                <a:cs typeface="+mn-cs"/>
              </a:rPr>
              <a:t>Didn</a:t>
            </a:r>
            <a:r>
              <a:rPr lang="fr-FR" altLang="ja-JP" sz="2200" kern="1200" dirty="0" smtClean="0">
                <a:solidFill>
                  <a:srgbClr val="000000"/>
                </a:solidFill>
                <a:latin typeface="Arial (Body)"/>
                <a:ea typeface="ＭＳ Ｐゴシック" charset="-128"/>
                <a:cs typeface="+mn-cs"/>
              </a:rPr>
              <a:t>’</a:t>
            </a:r>
            <a:r>
              <a:rPr lang="en-US" altLang="ja-JP" sz="2200" kern="1200" dirty="0" smtClean="0">
                <a:solidFill>
                  <a:srgbClr val="000000"/>
                </a:solidFill>
                <a:latin typeface="Arial (Body)"/>
                <a:ea typeface="ＭＳ Ｐゴシック" charset="-128"/>
                <a:cs typeface="+mn-cs"/>
              </a:rPr>
              <a:t>t </a:t>
            </a:r>
            <a:r>
              <a:rPr lang="en-US" altLang="ja-JP" sz="2200" kern="1200" dirty="0">
                <a:solidFill>
                  <a:srgbClr val="000000"/>
                </a:solidFill>
                <a:latin typeface="Arial (Body)"/>
                <a:ea typeface="ＭＳ Ｐゴシック" charset="-128"/>
                <a:cs typeface="+mn-cs"/>
              </a:rPr>
              <a:t>work.</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Made all the black whiter as well as the colors</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No improvement in contrast</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ＭＳ Ｐゴシック" charset="-128"/>
              </a:rPr>
              <a:t>Second try, explore under MediaTools first</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Black parts are </a:t>
            </a:r>
            <a:r>
              <a:rPr lang="en-US" altLang="en-US" sz="2200" b="1" kern="1200" dirty="0">
                <a:solidFill>
                  <a:srgbClr val="000000"/>
                </a:solidFill>
                <a:latin typeface="Arial (Body)"/>
                <a:ea typeface="ＭＳ Ｐゴシック" charset="-128"/>
                <a:cs typeface="+mn-cs"/>
              </a:rPr>
              <a:t>really</a:t>
            </a:r>
            <a:r>
              <a:rPr lang="en-US" altLang="en-US" sz="2200" kern="1200" dirty="0">
                <a:solidFill>
                  <a:srgbClr val="000000"/>
                </a:solidFill>
                <a:latin typeface="Arial (Body)"/>
                <a:ea typeface="ＭＳ Ｐゴシック" charset="-128"/>
                <a:cs typeface="+mn-cs"/>
              </a:rPr>
              <a:t> black</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Lighter parts have really low number values</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So:</a:t>
            </a:r>
          </a:p>
          <a:p>
            <a:pPr lvl="2" fontAlgn="base">
              <a:spcAft>
                <a:spcPct val="0"/>
              </a:spcAft>
            </a:pPr>
            <a:r>
              <a:rPr lang="en-US" altLang="en-US" sz="2200" kern="1200" dirty="0">
                <a:solidFill>
                  <a:srgbClr val="000000"/>
                </a:solidFill>
                <a:latin typeface="Arial (Body)"/>
                <a:ea typeface="ＭＳ Ｐゴシック" charset="-128"/>
                <a:cs typeface="+mn-cs"/>
              </a:rPr>
              <a:t>Look for any pixel less black than black (threshold=8)</a:t>
            </a:r>
          </a:p>
          <a:p>
            <a:pPr lvl="2" fontAlgn="base">
              <a:spcAft>
                <a:spcPct val="0"/>
              </a:spcAft>
            </a:pPr>
            <a:r>
              <a:rPr lang="en-US" altLang="en-US" sz="2200" kern="1200" dirty="0">
                <a:solidFill>
                  <a:srgbClr val="000000"/>
                </a:solidFill>
                <a:latin typeface="Arial (Body)"/>
                <a:ea typeface="ＭＳ Ｐゴシック" charset="-128"/>
                <a:cs typeface="+mn-cs"/>
              </a:rPr>
              <a:t>Lighten it a couple values</a:t>
            </a:r>
          </a:p>
        </p:txBody>
      </p:sp>
    </p:spTree>
    <p:extLst>
      <p:ext uri="{BB962C8B-B14F-4D97-AF65-F5344CB8AC3E}">
        <p14:creationId xmlns:p14="http://schemas.microsoft.com/office/powerpoint/2010/main" val="12915860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Lightenfish</a:t>
            </a:r>
            <a:endParaRPr lang="en-US" altLang="en-US" sz="2000" b="0" kern="1200" dirty="0">
              <a:latin typeface="Times New Roman" panose="02020603050405020304" pitchFamily="18" charset="0"/>
              <a:ea typeface="ＭＳ Ｐゴシック" charset="-128"/>
            </a:endParaRPr>
          </a:p>
        </p:txBody>
      </p:sp>
      <p:pic>
        <p:nvPicPr>
          <p:cNvPr id="6" name="Picture 5" descr="Computer code has 15 lines. The lines read as follows. Line 1. import o s. Line 2. d e f lighten Fish left parenthesis directory right parenthesis colon. Line 3, indented once. frame n u m equals 0. Line 4, indented once. for frame file in o s period list d i r left parenthesis get Media Path left parenthesis double quote dark dash fish 2 double quote right parenthesis right parenthesis. Line 5, indented twice. frame n u m equals frame n u m plus 1. Line 6, indented twice. print now left parenthesis double quote Frame colon double quote plus s t r left parenthesis frame n u m right parenthesis right parenthesis. Line 7, indented twice. if frame file period ends with left parenthesis double quote period j p g double quote right parenthesis colon. Line 8, indented 3 times. frame equals make Picture left parenthesis get Media Path left parenthesis double quote dark dash fish 2 double quote right parenthesis plus double quote forward slash forward slash double quote plus frame file right parenthesis. Line 9, indented 3 times. for p in get pixels left parenthesis frame right parenthesis colon. Line 10, indented 4 times. color equals get color left parenthesis p right parenthesis. Line 11, indented 4 times. if distance left parenthesis color comma black right parenthesis right angle bracket 8 colon. Line 12, indented 5 times. color equals make Lighter left parenthesis color right parenthesis. Line 13, indented 5 times. color equals make Lighter left parenthesis color right parenthesis. Line 14, indented 5 times. set Color left parenthesis p comma color right parenthesis. Line 15, indented 3 times. write Frame left parenthesis Frame n u m comma directory comma frame right parenthesis."/>
          <p:cNvPicPr>
            <a:picLocks noChangeAspect="1"/>
          </p:cNvPicPr>
          <p:nvPr/>
        </p:nvPicPr>
        <p:blipFill rotWithShape="1">
          <a:blip r:embed="rId2"/>
          <a:srcRect l="1374" t="2809" r="13440" b="10451"/>
          <a:stretch/>
        </p:blipFill>
        <p:spPr>
          <a:xfrm>
            <a:off x="524656" y="1618938"/>
            <a:ext cx="7615003" cy="4514000"/>
          </a:xfrm>
          <a:prstGeom prst="rect">
            <a:avLst/>
          </a:prstGeom>
        </p:spPr>
      </p:pic>
    </p:spTree>
    <p:extLst>
      <p:ext uri="{BB962C8B-B14F-4D97-AF65-F5344CB8AC3E}">
        <p14:creationId xmlns:p14="http://schemas.microsoft.com/office/powerpoint/2010/main" val="23628748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Original Sequence Again</a:t>
            </a:r>
            <a:endParaRPr lang="en-US" altLang="en-US" kern="1200" dirty="0">
              <a:latin typeface="Times New Roman" panose="02020603050405020304" pitchFamily="18" charset="0"/>
              <a:ea typeface="ＭＳ Ｐゴシック" charset="-128"/>
            </a:endParaRPr>
          </a:p>
        </p:txBody>
      </p:sp>
      <p:pic>
        <p:nvPicPr>
          <p:cNvPr id="8" name="Picture 3" descr="Photo of an underwater sequence in d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31900" y="1698924"/>
            <a:ext cx="2489200" cy="1866900"/>
          </a:xfrm>
          <a:prstGeom prst="rect">
            <a:avLst/>
          </a:prstGeom>
          <a:noFill/>
          <a:ln>
            <a:noFill/>
          </a:ln>
        </p:spPr>
      </p:pic>
      <p:pic>
        <p:nvPicPr>
          <p:cNvPr id="9" name="Picture 4" descr="Photo of an underwater sequence in d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094731" y="1698924"/>
            <a:ext cx="2489200" cy="1866900"/>
          </a:xfrm>
          <a:prstGeom prst="rect">
            <a:avLst/>
          </a:prstGeom>
          <a:noFill/>
        </p:spPr>
      </p:pic>
      <p:pic>
        <p:nvPicPr>
          <p:cNvPr id="10" name="Picture 5" descr="Photo of an underwater sequence in da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31900" y="4000500"/>
            <a:ext cx="2489200" cy="1866900"/>
          </a:xfrm>
          <a:prstGeom prst="rect">
            <a:avLst/>
          </a:prstGeom>
          <a:noFill/>
        </p:spPr>
      </p:pic>
      <p:pic>
        <p:nvPicPr>
          <p:cNvPr id="11" name="Picture 6" descr="Photo of an underwater sequence in da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094731" y="4000500"/>
            <a:ext cx="2489200" cy="1866900"/>
          </a:xfrm>
          <a:prstGeom prst="rect">
            <a:avLst/>
          </a:prstGeom>
          <a:noFill/>
        </p:spPr>
      </p:pic>
    </p:spTree>
    <p:extLst>
      <p:ext uri="{BB962C8B-B14F-4D97-AF65-F5344CB8AC3E}">
        <p14:creationId xmlns:p14="http://schemas.microsoft.com/office/powerpoint/2010/main" val="25242638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Same Frames after Lightening</a:t>
            </a:r>
            <a:endParaRPr lang="en-US" altLang="en-US" kern="1200" dirty="0">
              <a:latin typeface="Times New Roman" panose="02020603050405020304" pitchFamily="18" charset="0"/>
              <a:ea typeface="ＭＳ Ｐゴシック" charset="-128"/>
            </a:endParaRPr>
          </a:p>
        </p:txBody>
      </p:sp>
      <p:pic>
        <p:nvPicPr>
          <p:cNvPr id="11" name="Picture 8" descr="Photo of an underwater sequence in dark after lightening, the outlines of corals are visi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31900" y="1699845"/>
            <a:ext cx="2489200" cy="1866900"/>
          </a:xfrm>
          <a:prstGeom prst="rect">
            <a:avLst/>
          </a:prstGeom>
          <a:noFill/>
          <a:ln>
            <a:noFill/>
          </a:ln>
        </p:spPr>
      </p:pic>
      <p:pic>
        <p:nvPicPr>
          <p:cNvPr id="12" name="Picture 9" descr="Photo of an underwater sequence in dark after lightening, the outlines of corals are visi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099343" y="1699845"/>
            <a:ext cx="2489200" cy="1866900"/>
          </a:xfrm>
          <a:prstGeom prst="rect">
            <a:avLst/>
          </a:prstGeom>
          <a:noFill/>
        </p:spPr>
      </p:pic>
      <p:pic>
        <p:nvPicPr>
          <p:cNvPr id="13" name="Picture 10" descr="Photo of an underwater sequence in dark after lightening, the outlines of corals are visi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31900" y="4000500"/>
            <a:ext cx="2489200" cy="1866900"/>
          </a:xfrm>
          <a:prstGeom prst="rect">
            <a:avLst/>
          </a:prstGeom>
          <a:noFill/>
        </p:spPr>
      </p:pic>
      <p:pic>
        <p:nvPicPr>
          <p:cNvPr id="14" name="Picture 11" descr="Photo of an underwater sequence in dark after lightening, the outlines of corals are visi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099343" y="4000500"/>
            <a:ext cx="2489200" cy="1866900"/>
          </a:xfrm>
          <a:prstGeom prst="rect">
            <a:avLst/>
          </a:prstGeom>
          <a:noFill/>
        </p:spPr>
      </p:pic>
    </p:spTree>
    <p:extLst>
      <p:ext uri="{BB962C8B-B14F-4D97-AF65-F5344CB8AC3E}">
        <p14:creationId xmlns:p14="http://schemas.microsoft.com/office/powerpoint/2010/main" val="6129807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Putting Kids on the Moon</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3566160" cy="433961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Took a video of our kids crawling past a blue sheet.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Unfortunately, did it in front of electric light, not daylight.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Not </a:t>
            </a:r>
            <a:r>
              <a:rPr lang="en-US" altLang="en-US" sz="2400" b="1" kern="1200" dirty="0">
                <a:solidFill>
                  <a:srgbClr val="000000"/>
                </a:solidFill>
                <a:latin typeface="Arial (Body)"/>
                <a:ea typeface="ＭＳ Ｐゴシック" charset="-128"/>
                <a:cs typeface="+mn-cs"/>
              </a:rPr>
              <a:t>really</a:t>
            </a:r>
            <a:r>
              <a:rPr lang="en-US" altLang="en-US" sz="2400" kern="1200" dirty="0">
                <a:solidFill>
                  <a:srgbClr val="000000"/>
                </a:solidFill>
                <a:latin typeface="Arial (Body)"/>
                <a:ea typeface="ＭＳ Ｐゴシック" charset="-128"/>
                <a:cs typeface="+mn-cs"/>
              </a:rPr>
              <a:t> blue.</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If you chromakey against black, pants and eyeballs go </a:t>
            </a:r>
            <a:r>
              <a:rPr lang="en-US" altLang="en-US" sz="2400" kern="1200" dirty="0" smtClean="0">
                <a:solidFill>
                  <a:srgbClr val="000000"/>
                </a:solidFill>
                <a:latin typeface="Arial (Body)"/>
                <a:ea typeface="ＭＳ Ｐゴシック" charset="-128"/>
              </a:rPr>
              <a:t>away.</a:t>
            </a:r>
            <a:endParaRPr lang="en-US" altLang="en-US" sz="2400" kern="1200" dirty="0">
              <a:solidFill>
                <a:srgbClr val="000000"/>
              </a:solidFill>
              <a:latin typeface="Arial (Body)"/>
              <a:ea typeface="ＭＳ Ｐゴシック" charset="-128"/>
            </a:endParaRPr>
          </a:p>
        </p:txBody>
      </p:sp>
      <p:pic>
        <p:nvPicPr>
          <p:cNvPr id="6" name="Picture 2" descr="Screenshot of two frames show kids crawling in front of blue 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265" y="1878044"/>
            <a:ext cx="4164235" cy="174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Screenshot of two frames shows kids crawling in front of the surface of the moon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804" y="4265431"/>
            <a:ext cx="4148492" cy="1708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81623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Code for Putting Kids on Moon</a:t>
            </a:r>
            <a:endParaRPr lang="en-US" altLang="en-US" kern="1200" dirty="0">
              <a:latin typeface="Times New Roman" panose="02020603050405020304" pitchFamily="18" charset="0"/>
              <a:ea typeface="ＭＳ Ｐゴシック" charset="-128"/>
            </a:endParaRPr>
          </a:p>
        </p:txBody>
      </p:sp>
      <p:pic>
        <p:nvPicPr>
          <p:cNvPr id="4" name="Picture 3" descr="Computer code has 15 lines. The lines read as follows. Line 1. import o s. Line 2. d e f kids On Moon left parenthesis directory right parenthesis colon. Line 3, indented once. kids equals double quote C colon forward slash forward slash i p dash book forward slash forward slash media sources forward slash forward slash kids dash blue double quote. Line 4, indented once. moon equals get Media Path left parenthesis double quote moon dash surface period j p g double quote right parenthesis. Line 5, indented once. back equals make Picture left parenthesis double quote moon dash surface period j p g double quote right parenthesis. Line 6, indented once. n u m equals 0. Line 7, indented once. for frame File in o s period list d i r left parenthesis kids right parenthesis colon. Line 8, indented twice. n u m equals n u m plus 1. Line 9, indented twice. print Now left parenthesis double quote Frame colon double quote plus s t r left parenthesis n u m right parenthesis right parenthesis. Line 10, indented twice. if frame File period ends with left parenthesis double quote period j p g double quote right parenthesis colon. Line 11, indented 3 times. frame equals make Picture left parenthesis kids plus double quote forward slash forward slash double quote plus frame File right parenthesis. Line 12, indented 3 times. for p in get Pixels left parenthesis frame right parenthesis colon. Line 13, indented 4 times. if distance left parenthesis get Color left parenthesis p right parenthesis comma black right parenthesis less than equals 100 colon. Line 14, indented 5 times. set Color left parenthesis p comma get Color left parenthesis get Pixel left parenthesis back comma get X left parenthesis p right parenthesis comma get Y left parenthesis p right parenthesis right parenthesis right parenthesis right parenthesis. Line 15, indented 3 times. write Frame left parenthesis n u m comma directory comma frame right parenthesis."/>
          <p:cNvPicPr>
            <a:picLocks noChangeAspect="1"/>
          </p:cNvPicPr>
          <p:nvPr/>
        </p:nvPicPr>
        <p:blipFill rotWithShape="1">
          <a:blip r:embed="rId2"/>
          <a:srcRect l="-180" t="1996" r="6482" b="5548"/>
          <a:stretch/>
        </p:blipFill>
        <p:spPr>
          <a:xfrm>
            <a:off x="457200" y="1783830"/>
            <a:ext cx="7757410" cy="4137285"/>
          </a:xfrm>
          <a:prstGeom prst="rect">
            <a:avLst/>
          </a:prstGeom>
        </p:spPr>
      </p:pic>
    </p:spTree>
    <p:extLst>
      <p:ext uri="{BB962C8B-B14F-4D97-AF65-F5344CB8AC3E}">
        <p14:creationId xmlns:p14="http://schemas.microsoft.com/office/powerpoint/2010/main" val="754490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16 Frames and It’s Motion</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30856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If you see 16 separate pictures in one second, and these pictures are logically sequenced,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That is, #2 could logically follow from the scene in #1.</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16 pictures of completely different things </a:t>
            </a:r>
            <a:r>
              <a:rPr lang="en-US" altLang="en-US" sz="2400" kern="1200" dirty="0" smtClean="0">
                <a:solidFill>
                  <a:srgbClr val="000000"/>
                </a:solidFill>
                <a:latin typeface="Arial (Body)"/>
                <a:ea typeface="ＭＳ Ｐゴシック" charset="-128"/>
                <a:cs typeface="+mn-cs"/>
              </a:rPr>
              <a:t>doesn</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work,</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You will perceive the pictures as being in motion.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16 frames per second (</a:t>
            </a:r>
            <a:r>
              <a:rPr lang="en-US" altLang="en-US" sz="2400" kern="1200" dirty="0" smtClean="0">
                <a:solidFill>
                  <a:srgbClr val="000000"/>
                </a:solidFill>
                <a:latin typeface="Arial (Body)"/>
                <a:ea typeface="ＭＳ Ｐゴシック" charset="-128"/>
              </a:rPr>
              <a:t>f</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a:t>
            </a:r>
            <a:r>
              <a:rPr lang="en-US" altLang="en-US" sz="2400" kern="1200" dirty="0">
                <a:solidFill>
                  <a:srgbClr val="000000"/>
                </a:solidFill>
                <a:latin typeface="Arial (Body)"/>
                <a:ea typeface="ＭＳ Ｐゴシック" charset="-128"/>
              </a:rPr>
              <a:t>), 16 pictures in a second, is the lower bound for the sensation of motion.</a:t>
            </a:r>
          </a:p>
        </p:txBody>
      </p:sp>
    </p:spTree>
    <p:extLst>
      <p:ext uri="{BB962C8B-B14F-4D97-AF65-F5344CB8AC3E}">
        <p14:creationId xmlns:p14="http://schemas.microsoft.com/office/powerpoint/2010/main" val="20079341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Making Underwater Movies Look Better</a:t>
            </a:r>
            <a:endParaRPr lang="en-US" kern="1200" dirty="0">
              <a:latin typeface="Times New Roman" panose="02020603050405020304" pitchFamily="18" charset="0"/>
              <a:ea typeface="ＭＳ Ｐゴシック" charset="0"/>
              <a:cs typeface="+mj-cs"/>
            </a:endParaRPr>
          </a:p>
        </p:txBody>
      </p:sp>
      <p:sp>
        <p:nvSpPr>
          <p:cNvPr id="4" name="Content Placeholder 3"/>
          <p:cNvSpPr>
            <a:spLocks noGrp="1"/>
          </p:cNvSpPr>
          <p:nvPr>
            <p:ph idx="1"/>
          </p:nvPr>
        </p:nvSpPr>
        <p:spPr>
          <a:xfrm>
            <a:off x="457200" y="1600200"/>
            <a:ext cx="3369212" cy="2592987"/>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Water filters out red and yellow light.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can color-correct underwater footage by increasing red and green.</a:t>
            </a:r>
          </a:p>
        </p:txBody>
      </p:sp>
      <p:sp>
        <p:nvSpPr>
          <p:cNvPr id="3" name="Content Placeholder 2"/>
          <p:cNvSpPr>
            <a:spLocks noGrp="1"/>
          </p:cNvSpPr>
          <p:nvPr>
            <p:ph idx="13"/>
          </p:nvPr>
        </p:nvSpPr>
        <p:spPr>
          <a:xfrm>
            <a:off x="4056380" y="1697812"/>
            <a:ext cx="1430031" cy="340850"/>
          </a:xfrm>
        </p:spPr>
        <p:txBody>
          <a:bodyPr anchor="ctr"/>
          <a:lstStyle/>
          <a:p>
            <a:pPr marL="101600" indent="0">
              <a:buNone/>
            </a:pPr>
            <a:r>
              <a:rPr lang="en-US" altLang="en-US" sz="2400" dirty="0">
                <a:latin typeface="+mn-lt"/>
              </a:rPr>
              <a:t>Before</a:t>
            </a:r>
            <a:r>
              <a:rPr lang="en-US" altLang="en-US" sz="2400" dirty="0" smtClean="0">
                <a:latin typeface="+mn-lt"/>
              </a:rPr>
              <a:t>:</a:t>
            </a:r>
            <a:endParaRPr lang="en-US" altLang="en-US" sz="2400" dirty="0">
              <a:latin typeface="+mn-lt"/>
            </a:endParaRPr>
          </a:p>
        </p:txBody>
      </p:sp>
      <p:pic>
        <p:nvPicPr>
          <p:cNvPr id="10" name="Picture 9" descr="Screenshot of two frames display fish underwater illustrating effect of water on light resulting in increased intensity of blue color."/>
          <p:cNvPicPr>
            <a:picLocks noChangeAspect="1"/>
          </p:cNvPicPr>
          <p:nvPr/>
        </p:nvPicPr>
        <p:blipFill rotWithShape="1">
          <a:blip r:embed="rId2"/>
          <a:srcRect t="14592"/>
          <a:stretch/>
        </p:blipFill>
        <p:spPr>
          <a:xfrm>
            <a:off x="4227685" y="2023671"/>
            <a:ext cx="4029251" cy="1846099"/>
          </a:xfrm>
          <a:prstGeom prst="rect">
            <a:avLst/>
          </a:prstGeom>
        </p:spPr>
      </p:pic>
      <p:sp>
        <p:nvSpPr>
          <p:cNvPr id="5" name="Content Placeholder 4"/>
          <p:cNvSpPr>
            <a:spLocks noGrp="1"/>
          </p:cNvSpPr>
          <p:nvPr>
            <p:ph idx="14"/>
          </p:nvPr>
        </p:nvSpPr>
        <p:spPr>
          <a:xfrm>
            <a:off x="4026400" y="4208839"/>
            <a:ext cx="1205181" cy="303200"/>
          </a:xfrm>
        </p:spPr>
        <p:txBody>
          <a:bodyPr anchor="ctr"/>
          <a:lstStyle/>
          <a:p>
            <a:pPr marL="101600" indent="0">
              <a:buNone/>
            </a:pPr>
            <a:r>
              <a:rPr lang="en-US" altLang="en-US" sz="2400" dirty="0">
                <a:latin typeface="+mn-lt"/>
              </a:rPr>
              <a:t>After</a:t>
            </a:r>
            <a:r>
              <a:rPr lang="en-US" altLang="en-US" sz="2400" dirty="0" smtClean="0">
                <a:latin typeface="+mn-lt"/>
              </a:rPr>
              <a:t>:</a:t>
            </a:r>
            <a:endParaRPr lang="en-US" altLang="en-US" sz="2400" dirty="0">
              <a:latin typeface="+mn-lt"/>
            </a:endParaRPr>
          </a:p>
        </p:txBody>
      </p:sp>
      <p:pic>
        <p:nvPicPr>
          <p:cNvPr id="11" name="Picture 10" descr="Screenshot of two frames display fish underwater illustrating input of red and green values resulting in decreased intensity of blue color."/>
          <p:cNvPicPr>
            <a:picLocks noChangeAspect="1"/>
          </p:cNvPicPr>
          <p:nvPr/>
        </p:nvPicPr>
        <p:blipFill rotWithShape="1">
          <a:blip r:embed="rId3"/>
          <a:srcRect t="16546"/>
          <a:stretch/>
        </p:blipFill>
        <p:spPr>
          <a:xfrm>
            <a:off x="4166720" y="4557010"/>
            <a:ext cx="4090216" cy="1470837"/>
          </a:xfrm>
          <a:prstGeom prst="rect">
            <a:avLst/>
          </a:prstGeom>
        </p:spPr>
      </p:pic>
    </p:spTree>
    <p:extLst>
      <p:ext uri="{BB962C8B-B14F-4D97-AF65-F5344CB8AC3E}">
        <p14:creationId xmlns:p14="http://schemas.microsoft.com/office/powerpoint/2010/main" val="4149644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Code for Fixing Underwater Footage</a:t>
            </a:r>
            <a:endParaRPr lang="en-US" sz="2000" b="0"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1"/>
            <a:ext cx="8229600" cy="460286"/>
          </a:xfrm>
        </p:spPr>
        <p:txBody>
          <a:bodyPr/>
          <a:lstStyle/>
          <a:p>
            <a:pPr marL="0" indent="0">
              <a:buNone/>
            </a:pPr>
            <a:r>
              <a:rPr lang="en-US" sz="2400" dirty="0">
                <a:latin typeface="+mn-lt"/>
              </a:rPr>
              <a:t>Creating a useful function to make the task easier</a:t>
            </a:r>
            <a:r>
              <a:rPr lang="en-US" sz="2400" dirty="0" smtClean="0">
                <a:latin typeface="+mn-lt"/>
              </a:rPr>
              <a:t>.</a:t>
            </a:r>
            <a:endParaRPr lang="en-US" sz="2400" dirty="0">
              <a:latin typeface="+mn-lt"/>
            </a:endParaRPr>
          </a:p>
        </p:txBody>
      </p:sp>
      <p:pic>
        <p:nvPicPr>
          <p:cNvPr id="8" name="Picture 7" descr="Computer code has 15 lines. The lines read as follows. Line 1. import o s. Line 2. d e f change Red And Green left parenthesis p i c t comma red Factor comma green Factor right parenthesis colon. Line 3, indented twice. for p in get Pixels left parenthesis p i c t right parenthesis colon. Line 4, indented 3 times. set Red left parenthesis p comma i n t left parenthesis get Red left parenthesis p right parenthesis asterisk red Factor right parenthesis right parenthesis. Line 5, indented 3 times. set Green left parenthesis p comma i n t left parenthesis get Green left parenthesis p right parenthesis asterisk green Factor right parenthesis right parenthesis. Line 6. d e f fix Under water left parenthesis directory right parenthesis colon. Line 7, indented once. n u m equals 0. Line 8. d i r equals double quote C colon forward slash forward slash i p dash book forward slash forward slash media sources forward slash forward slash fish double quote. Line 9. for frame File in o s period list d i r left parenthesis d i r right parenthesis colon. Line 10, indented once. n u m equals n u m plus 1. Line 11, indented once. print Now left parenthesis double quote Frame colon double quote plus s t r left parenthesis n u m right parenthesis right parenthesis. Line 12, indented once. if frame File period ends with left parenthesis double quote period j p g double quote right parenthesis colon. Line 13, indented twice. frame equals make Picture left parenthesis d i r plus double quote forward slash forward slash double quote plus frame File right parenthesis. Line 14, indented twice. change Red And Green left parenthesis frame comma 2 period 0 comma 1 period 5 right parenthesis. Line 15, indented twice. write Frame left parenthesis n u m comma directory comma frame right parenthesis."/>
          <p:cNvPicPr>
            <a:picLocks noChangeAspect="1"/>
          </p:cNvPicPr>
          <p:nvPr/>
        </p:nvPicPr>
        <p:blipFill rotWithShape="1">
          <a:blip r:embed="rId2"/>
          <a:srcRect l="1521" t="2626" r="32597" b="2936"/>
          <a:stretch/>
        </p:blipFill>
        <p:spPr>
          <a:xfrm>
            <a:off x="576775" y="2293495"/>
            <a:ext cx="5180558" cy="4066485"/>
          </a:xfrm>
          <a:prstGeom prst="rect">
            <a:avLst/>
          </a:prstGeom>
        </p:spPr>
      </p:pic>
    </p:spTree>
    <p:extLst>
      <p:ext uri="{BB962C8B-B14F-4D97-AF65-F5344CB8AC3E}">
        <p14:creationId xmlns:p14="http://schemas.microsoft.com/office/powerpoint/2010/main" val="25541339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Building an Effect from the Bottom Up</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303926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Notice that the underwater footage code was made cleaner and clearer through use of an extra, </a:t>
            </a:r>
            <a:r>
              <a:rPr lang="en-US" altLang="ja-JP" sz="2400" kern="1200" dirty="0" smtClean="0">
                <a:solidFill>
                  <a:srgbClr val="000000"/>
                </a:solidFill>
                <a:latin typeface="+mn-lt"/>
                <a:ea typeface="ＭＳ Ｐゴシック" charset="-128"/>
              </a:rPr>
              <a:t>“helper” </a:t>
            </a:r>
            <a:r>
              <a:rPr lang="en-US" altLang="ja-JP" sz="2400" kern="1200" dirty="0">
                <a:solidFill>
                  <a:srgbClr val="000000"/>
                </a:solidFill>
                <a:latin typeface="+mn-lt"/>
                <a:ea typeface="ＭＳ Ｐゴシック" charset="-128"/>
              </a:rPr>
              <a:t>function.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Made the main function easier to read and shorter to write.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We can build visual effects </a:t>
            </a:r>
            <a:r>
              <a:rPr lang="en-US" altLang="ja-JP" sz="2400" kern="1200" dirty="0" smtClean="0">
                <a:solidFill>
                  <a:srgbClr val="000000"/>
                </a:solidFill>
                <a:latin typeface="+mn-lt"/>
                <a:ea typeface="ＭＳ Ｐゴシック" charset="-128"/>
              </a:rPr>
              <a:t>“bottom-up” </a:t>
            </a:r>
            <a:r>
              <a:rPr lang="en-US" altLang="ja-JP" sz="2400" kern="1200" dirty="0">
                <a:solidFill>
                  <a:srgbClr val="000000"/>
                </a:solidFill>
                <a:latin typeface="+mn-lt"/>
                <a:ea typeface="ＭＳ Ｐゴシック" charset="-128"/>
              </a:rPr>
              <a:t>by building helper functions first, then assembling them all.</a:t>
            </a:r>
            <a:endParaRPr lang="en-US" altLang="en-US" sz="2400" kern="1200" dirty="0">
              <a:solidFill>
                <a:srgbClr val="000000"/>
              </a:solidFill>
              <a:latin typeface="+mn-lt"/>
              <a:ea typeface="ＭＳ Ｐゴシック" charset="-128"/>
            </a:endParaRPr>
          </a:p>
        </p:txBody>
      </p:sp>
    </p:spTree>
    <p:extLst>
      <p:ext uri="{BB962C8B-B14F-4D97-AF65-F5344CB8AC3E}">
        <p14:creationId xmlns:p14="http://schemas.microsoft.com/office/powerpoint/2010/main" val="40410589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Drawing with Light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3733800" cy="303926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Many commercials feature actors </a:t>
            </a:r>
            <a:r>
              <a:rPr lang="en-US" altLang="ja-JP" sz="2400" kern="1200" dirty="0" smtClean="0">
                <a:solidFill>
                  <a:srgbClr val="000000"/>
                </a:solidFill>
                <a:latin typeface="Arial (Body)"/>
                <a:ea typeface="ＭＳ Ｐゴシック" charset="-128"/>
              </a:rPr>
              <a:t>“drawing” </a:t>
            </a:r>
            <a:r>
              <a:rPr lang="en-US" altLang="ja-JP" sz="2400" kern="1200" dirty="0">
                <a:solidFill>
                  <a:srgbClr val="000000"/>
                </a:solidFill>
                <a:latin typeface="Arial (Body)"/>
                <a:ea typeface="ＭＳ Ｐゴシック" charset="-128"/>
              </a:rPr>
              <a:t>with light.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Light beams that seem to hang in the air.</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How could we do that?</a:t>
            </a:r>
          </a:p>
        </p:txBody>
      </p:sp>
      <p:pic>
        <p:nvPicPr>
          <p:cNvPr id="5" name="Picture 3" descr="Photo of a man drawing light beams in the air with a light sour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9697" y="1686739"/>
            <a:ext cx="3703205" cy="284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49968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Our Algorithm</a:t>
            </a:r>
            <a:endParaRPr lang="en-US" dirty="0"/>
          </a:p>
        </p:txBody>
      </p:sp>
      <p:sp>
        <p:nvSpPr>
          <p:cNvPr id="3" name="Text Placeholder 2"/>
          <p:cNvSpPr>
            <a:spLocks noGrp="1"/>
          </p:cNvSpPr>
          <p:nvPr>
            <p:ph type="body" idx="1"/>
          </p:nvPr>
        </p:nvSpPr>
        <p:spPr>
          <a:xfrm>
            <a:off x="457200" y="1600201"/>
            <a:ext cx="8110025" cy="470447"/>
          </a:xfrm>
        </p:spPr>
        <p:txBody>
          <a:bodyPr/>
          <a:lstStyle/>
          <a:p>
            <a:r>
              <a:rPr lang="en-US" altLang="en-US" sz="2400" dirty="0">
                <a:latin typeface="+mn-lt"/>
              </a:rPr>
              <a:t>The light should create high luminance pixels</a:t>
            </a:r>
            <a:r>
              <a:rPr lang="en-US" altLang="en-US" sz="2400" dirty="0" smtClean="0">
                <a:latin typeface="+mn-lt"/>
              </a:rPr>
              <a:t>.</a:t>
            </a:r>
            <a:endParaRPr lang="en-US" altLang="en-US" sz="2400" dirty="0">
              <a:latin typeface="+mn-lt"/>
            </a:endParaRPr>
          </a:p>
        </p:txBody>
      </p:sp>
      <p:sp>
        <p:nvSpPr>
          <p:cNvPr id="4" name="Content Placeholder 3"/>
          <p:cNvSpPr>
            <a:spLocks noGrp="1"/>
          </p:cNvSpPr>
          <p:nvPr>
            <p:ph sz="quarter" idx="13"/>
          </p:nvPr>
        </p:nvSpPr>
        <p:spPr/>
        <p:txBody>
          <a:bodyPr anchor="ctr"/>
          <a:lstStyle/>
          <a:p>
            <a:pPr marL="432000" indent="-432000">
              <a:buFont typeface="+mj-lt"/>
              <a:buAutoNum type="arabicPeriod"/>
            </a:pPr>
            <a:r>
              <a:rPr lang="en-US" altLang="en-US" sz="2400" kern="1200" dirty="0">
                <a:solidFill>
                  <a:srgbClr val="000000"/>
                </a:solidFill>
                <a:latin typeface="+mn-lt"/>
                <a:ea typeface="ＭＳ Ｐゴシック" charset="-128"/>
              </a:rPr>
              <a:t>From frame 1, for each pixel of high luminance, copy the color to frame 2</a:t>
            </a:r>
            <a:r>
              <a:rPr lang="en-US" altLang="en-US" sz="2400" kern="1200" dirty="0" smtClean="0">
                <a:solidFill>
                  <a:srgbClr val="000000"/>
                </a:solidFill>
                <a:latin typeface="+mn-lt"/>
                <a:ea typeface="ＭＳ Ｐゴシック" charset="-128"/>
              </a:rPr>
              <a:t>.</a:t>
            </a:r>
            <a:endParaRPr lang="en-US" altLang="en-US" sz="2400" kern="1200" dirty="0">
              <a:solidFill>
                <a:srgbClr val="000000"/>
              </a:solidFill>
              <a:latin typeface="+mn-lt"/>
              <a:ea typeface="ＭＳ Ｐゴシック" charset="-128"/>
            </a:endParaRPr>
          </a:p>
        </p:txBody>
      </p:sp>
      <p:sp>
        <p:nvSpPr>
          <p:cNvPr id="5" name="Content Placeholder 4"/>
          <p:cNvSpPr>
            <a:spLocks noGrp="1"/>
          </p:cNvSpPr>
          <p:nvPr>
            <p:ph sz="quarter" idx="14"/>
          </p:nvPr>
        </p:nvSpPr>
        <p:spPr>
          <a:xfrm>
            <a:off x="457200" y="3044278"/>
            <a:ext cx="8232775" cy="779462"/>
          </a:xfrm>
        </p:spPr>
        <p:txBody>
          <a:bodyPr anchor="ctr"/>
          <a:lstStyle/>
          <a:p>
            <a:pPr lvl="1"/>
            <a:r>
              <a:rPr lang="en-US" altLang="en-US" sz="2400" kern="1200" dirty="0">
                <a:solidFill>
                  <a:srgbClr val="000000"/>
                </a:solidFill>
                <a:latin typeface="+mn-lt"/>
                <a:ea typeface="ＭＳ Ｐゴシック" charset="-128"/>
              </a:rPr>
              <a:t>Now frame 2 contains the high luminance from frame 1 and from frame </a:t>
            </a:r>
            <a:r>
              <a:rPr lang="en-US" altLang="en-US" sz="2400" kern="1200" dirty="0" smtClean="0">
                <a:solidFill>
                  <a:srgbClr val="000000"/>
                </a:solidFill>
                <a:latin typeface="+mn-lt"/>
                <a:ea typeface="ＭＳ Ｐゴシック" charset="-128"/>
              </a:rPr>
              <a:t>2</a:t>
            </a:r>
            <a:endParaRPr lang="en-US" altLang="en-US" sz="2400" kern="1200" dirty="0">
              <a:solidFill>
                <a:srgbClr val="000000"/>
              </a:solidFill>
              <a:latin typeface="+mn-lt"/>
              <a:ea typeface="ＭＳ Ｐゴシック" charset="-128"/>
            </a:endParaRPr>
          </a:p>
        </p:txBody>
      </p:sp>
      <p:sp>
        <p:nvSpPr>
          <p:cNvPr id="6" name="Content Placeholder 5"/>
          <p:cNvSpPr>
            <a:spLocks noGrp="1"/>
          </p:cNvSpPr>
          <p:nvPr>
            <p:ph sz="quarter" idx="15"/>
          </p:nvPr>
        </p:nvSpPr>
        <p:spPr>
          <a:xfrm>
            <a:off x="457199" y="3943660"/>
            <a:ext cx="8232775" cy="358515"/>
          </a:xfrm>
        </p:spPr>
        <p:txBody>
          <a:bodyPr anchor="ctr"/>
          <a:lstStyle/>
          <a:p>
            <a:pPr marL="432000" indent="-432000">
              <a:buFont typeface="+mj-lt"/>
              <a:buAutoNum type="arabicPeriod" startAt="2"/>
            </a:pPr>
            <a:r>
              <a:rPr lang="en-US" altLang="en-US" sz="2400" kern="1200" dirty="0">
                <a:solidFill>
                  <a:srgbClr val="000000"/>
                </a:solidFill>
                <a:latin typeface="+mn-lt"/>
                <a:ea typeface="ＭＳ Ｐゴシック" charset="-128"/>
              </a:rPr>
              <a:t>Go on to frame 2 and 3, and back to step 1</a:t>
            </a:r>
            <a:r>
              <a:rPr lang="en-US" altLang="en-US" sz="2400" kern="1200" dirty="0" smtClean="0">
                <a:solidFill>
                  <a:srgbClr val="000000"/>
                </a:solidFill>
                <a:latin typeface="+mn-lt"/>
                <a:ea typeface="ＭＳ Ｐゴシック" charset="-128"/>
              </a:rPr>
              <a:t>.</a:t>
            </a:r>
            <a:endParaRPr lang="en-US" altLang="en-US" sz="2400" kern="1200" dirty="0">
              <a:solidFill>
                <a:srgbClr val="000000"/>
              </a:solidFill>
              <a:latin typeface="+mn-lt"/>
              <a:ea typeface="ＭＳ Ｐゴシック" charset="-128"/>
            </a:endParaRPr>
          </a:p>
        </p:txBody>
      </p:sp>
      <p:sp>
        <p:nvSpPr>
          <p:cNvPr id="7" name="Content Placeholder 6"/>
          <p:cNvSpPr>
            <a:spLocks noGrp="1"/>
          </p:cNvSpPr>
          <p:nvPr>
            <p:ph sz="quarter" idx="16"/>
          </p:nvPr>
        </p:nvSpPr>
        <p:spPr>
          <a:xfrm>
            <a:off x="457199" y="4487498"/>
            <a:ext cx="8232775" cy="699098"/>
          </a:xfrm>
        </p:spPr>
        <p:txBody>
          <a:bodyPr anchor="ctr"/>
          <a:lstStyle/>
          <a:p>
            <a:pPr marL="255600" indent="-255600"/>
            <a:r>
              <a:rPr lang="en-US" altLang="en-US" sz="2400" kern="1200" dirty="0">
                <a:solidFill>
                  <a:srgbClr val="000000"/>
                </a:solidFill>
                <a:latin typeface="+mn-lt"/>
                <a:ea typeface="ＭＳ Ｐゴシック" charset="-128"/>
              </a:rPr>
              <a:t>Each frame now contains the </a:t>
            </a:r>
            <a:r>
              <a:rPr lang="en-US" altLang="ja-JP" sz="2400" kern="1200" dirty="0">
                <a:solidFill>
                  <a:srgbClr val="000000"/>
                </a:solidFill>
                <a:latin typeface="+mn-lt"/>
                <a:ea typeface="ＭＳ Ｐゴシック" charset="-128"/>
              </a:rPr>
              <a:t>“trace” of light from all the previous frames</a:t>
            </a:r>
            <a:r>
              <a:rPr lang="en-US" altLang="ja-JP" sz="2400" kern="1200" dirty="0" smtClean="0">
                <a:solidFill>
                  <a:srgbClr val="000000"/>
                </a:solidFill>
                <a:latin typeface="+mn-lt"/>
                <a:ea typeface="ＭＳ Ｐゴシック" charset="-128"/>
              </a:rPr>
              <a:t>.</a:t>
            </a:r>
            <a:endParaRPr lang="en-US" altLang="en-US" sz="2400" kern="1200" dirty="0">
              <a:solidFill>
                <a:srgbClr val="000000"/>
              </a:solidFill>
              <a:latin typeface="+mn-lt"/>
              <a:ea typeface="ＭＳ Ｐゴシック" charset="-128"/>
            </a:endParaRPr>
          </a:p>
        </p:txBody>
      </p:sp>
    </p:spTree>
    <p:extLst>
      <p:ext uri="{BB962C8B-B14F-4D97-AF65-F5344CB8AC3E}">
        <p14:creationId xmlns:p14="http://schemas.microsoft.com/office/powerpoint/2010/main" val="5587423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Input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401987"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Having my kids draw in darkness (to make sure luminance difference is large) with flashlights and light sticks</a:t>
            </a:r>
            <a:r>
              <a:rPr lang="en-US" altLang="en-US" sz="2400" kern="1200" dirty="0" smtClean="0">
                <a:solidFill>
                  <a:srgbClr val="000000"/>
                </a:solidFill>
                <a:latin typeface="Arial (Body)"/>
                <a:ea typeface="ＭＳ Ｐゴシック" charset="-128"/>
              </a:rPr>
              <a:t>.</a:t>
            </a:r>
          </a:p>
        </p:txBody>
      </p:sp>
      <p:pic>
        <p:nvPicPr>
          <p:cNvPr id="5" name="Picture 2" descr="Screenshot of four black frames with short glow stick lines at center of each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600" y="2653416"/>
            <a:ext cx="4866799" cy="368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37776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What Do We Need? First Step: Compute Luminance</a:t>
            </a:r>
            <a:endParaRPr lang="en-US" kern="1200" dirty="0">
              <a:latin typeface="Times New Roman" panose="02020603050405020304" pitchFamily="18" charset="0"/>
              <a:ea typeface="ＭＳ Ｐゴシック" charset="0"/>
              <a:cs typeface="+mj-cs"/>
            </a:endParaRPr>
          </a:p>
        </p:txBody>
      </p:sp>
      <p:pic>
        <p:nvPicPr>
          <p:cNvPr id="6" name="Picture 5" descr="Computer code has 2 lines. The lines read as follows. Line 1. d e f luminance left parenthesis a pixel right parenthesis colon. Line 2, indented once. return left parenthesis get Red left parenthesis a pixel right parenthesis plus get Green left parenthesis a pixel right parenthesis plus get Blue left parenthesis a pixel right parenthesis right parenthesis over 3 period 0."/>
          <p:cNvPicPr>
            <a:picLocks noChangeAspect="1"/>
          </p:cNvPicPr>
          <p:nvPr/>
        </p:nvPicPr>
        <p:blipFill rotWithShape="1">
          <a:blip r:embed="rId2"/>
          <a:srcRect r="14137" b="31232"/>
          <a:stretch/>
        </p:blipFill>
        <p:spPr>
          <a:xfrm>
            <a:off x="457200" y="1810677"/>
            <a:ext cx="7762020" cy="867001"/>
          </a:xfrm>
          <a:prstGeom prst="rect">
            <a:avLst/>
          </a:prstGeom>
        </p:spPr>
      </p:pic>
    </p:spTree>
    <p:extLst>
      <p:ext uri="{BB962C8B-B14F-4D97-AF65-F5344CB8AC3E}">
        <p14:creationId xmlns:p14="http://schemas.microsoft.com/office/powerpoint/2010/main" val="11810467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Test the Pieces</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As we build each piece, we test it.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You </a:t>
            </a:r>
            <a:r>
              <a:rPr lang="en-US" altLang="en-US" sz="2400" kern="1200" dirty="0" smtClean="0">
                <a:solidFill>
                  <a:srgbClr val="000000"/>
                </a:solidFill>
                <a:latin typeface="+mn-lt"/>
                <a:ea typeface="ＭＳ Ｐゴシック" charset="-128"/>
              </a:rPr>
              <a:t>don</a:t>
            </a:r>
            <a:r>
              <a:rPr lang="fr-FR"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t </a:t>
            </a:r>
            <a:r>
              <a:rPr lang="en-US" altLang="ja-JP" sz="2400" kern="1200" dirty="0">
                <a:solidFill>
                  <a:srgbClr val="000000"/>
                </a:solidFill>
                <a:latin typeface="+mn-lt"/>
                <a:ea typeface="ＭＳ Ｐゴシック" charset="-128"/>
              </a:rPr>
              <a:t>want to build more on top of it until you know this works</a:t>
            </a:r>
            <a:r>
              <a:rPr lang="en-US" altLang="ja-JP" sz="2400" kern="1200" dirty="0" smtClean="0">
                <a:solidFill>
                  <a:srgbClr val="000000"/>
                </a:solidFill>
                <a:latin typeface="+mn-lt"/>
                <a:ea typeface="ＭＳ Ｐゴシック" charset="-128"/>
              </a:rPr>
              <a:t>!</a:t>
            </a:r>
          </a:p>
        </p:txBody>
      </p:sp>
      <p:sp>
        <p:nvSpPr>
          <p:cNvPr id="4" name="Text Placeholder 3"/>
          <p:cNvSpPr>
            <a:spLocks noGrp="1"/>
          </p:cNvSpPr>
          <p:nvPr>
            <p:ph type="body" idx="2"/>
          </p:nvPr>
        </p:nvSpPr>
        <p:spPr>
          <a:xfrm>
            <a:off x="457200" y="3329355"/>
            <a:ext cx="3200400" cy="2163763"/>
          </a:xfrm>
        </p:spPr>
        <p:txBody>
          <a:bodyPr/>
          <a:lstStyle/>
          <a:p>
            <a:pPr marL="225425" indent="0">
              <a:buNone/>
            </a:pPr>
            <a:r>
              <a:rPr lang="en-US" sz="2400" dirty="0">
                <a:latin typeface="+mn-lt"/>
              </a:rPr>
              <a:t>We make a small picture so that we can a pixel to known colors and check its luminance</a:t>
            </a:r>
            <a:r>
              <a:rPr lang="en-US" sz="2400" dirty="0" smtClean="0">
                <a:latin typeface="+mn-lt"/>
              </a:rPr>
              <a:t>.</a:t>
            </a:r>
            <a:endParaRPr lang="en-US" sz="2400" dirty="0">
              <a:latin typeface="+mn-lt"/>
            </a:endParaRPr>
          </a:p>
        </p:txBody>
      </p:sp>
      <p:pic>
        <p:nvPicPr>
          <p:cNvPr id="8" name="Picture 7" descr="Computer code has 12 lines. The lines read as follows. Line 1. right angle bracket right angle bracket right angle bracket p i c t equals make Empty Picture left parenthesis 1 comma 1 right parenthesis. Line 2. right angle bracket right angle bracket right angle bracket pixel equals get Pixel At left parenthesis p i c t comma 0 comma 0 right parenthesis. Line 3. right angle bracket right angle bracket right angle bracket white. Line 4. Color left parenthesis 255 comma 255 comma 255 right parenthesis. Line 5. right angle bracket right angle bracket right angle bracket set Color left parenthesis pixel comma white right parenthesis. Line 6. right angle bracket right angle bracket right angle bracket luminance left parenthesis pixel right parenthesis. Line 7. 255 period 0. Line 8. right angle bracket right angle bracket right angle bracket black. Line 9. Color left parenthesis 0 comma 0 comma 0 right parenthesis. Line 10. right angle bracket right angle bracket right angle bracket set Color left parenthesis pixel comma black right parenthesis. Line 11. right angle bracket right angle bracket right angle bracket luminance left parenthesis pixel right parenthesis. Line 12. 0 period 0."/>
          <p:cNvPicPr>
            <a:picLocks noChangeAspect="1"/>
          </p:cNvPicPr>
          <p:nvPr/>
        </p:nvPicPr>
        <p:blipFill rotWithShape="1">
          <a:blip r:embed="rId2"/>
          <a:srcRect l="41574" t="2743" b="4345"/>
          <a:stretch/>
        </p:blipFill>
        <p:spPr>
          <a:xfrm>
            <a:off x="4093467" y="3329355"/>
            <a:ext cx="3397942" cy="3013023"/>
          </a:xfrm>
          <a:prstGeom prst="rect">
            <a:avLst/>
          </a:prstGeom>
        </p:spPr>
      </p:pic>
    </p:spTree>
    <p:extLst>
      <p:ext uri="{BB962C8B-B14F-4D97-AF65-F5344CB8AC3E}">
        <p14:creationId xmlns:p14="http://schemas.microsoft.com/office/powerpoint/2010/main" val="19227564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Is That Bright Enough?</a:t>
            </a:r>
            <a:endParaRPr lang="en-US" altLang="en-US" kern="1200" dirty="0">
              <a:latin typeface="Times New Roman" panose="02020603050405020304" pitchFamily="18" charset="0"/>
              <a:ea typeface="ＭＳ Ｐゴシック" charset="-128"/>
            </a:endParaRPr>
          </a:p>
        </p:txBody>
      </p:sp>
      <p:pic>
        <p:nvPicPr>
          <p:cNvPr id="11" name="Picture 10" descr="Computer code has 4 lines. The lines read as follows. Line 1. d e f bright Pixel left parenthesis a pixel comma threshold equals 100 right parenthesis colon. Line 2, indented once. if luminance left parenthesis a pixel right parenthesis greater than sign threshold colon. Line 3, indented twice. return true. Line 4, indented once. return false."/>
          <p:cNvPicPr>
            <a:picLocks noChangeAspect="1"/>
          </p:cNvPicPr>
          <p:nvPr/>
        </p:nvPicPr>
        <p:blipFill rotWithShape="1">
          <a:blip r:embed="rId2"/>
          <a:srcRect r="10068"/>
          <a:stretch/>
        </p:blipFill>
        <p:spPr>
          <a:xfrm>
            <a:off x="449641" y="1938389"/>
            <a:ext cx="4032417" cy="1670583"/>
          </a:xfrm>
          <a:prstGeom prst="rect">
            <a:avLst/>
          </a:prstGeom>
        </p:spPr>
      </p:pic>
      <p:sp>
        <p:nvSpPr>
          <p:cNvPr id="9" name="Text Placeholder 8"/>
          <p:cNvSpPr>
            <a:spLocks noGrp="1"/>
          </p:cNvSpPr>
          <p:nvPr>
            <p:ph type="body" idx="1"/>
          </p:nvPr>
        </p:nvSpPr>
        <p:spPr>
          <a:xfrm>
            <a:off x="4631961" y="1938388"/>
            <a:ext cx="4054839" cy="2461221"/>
          </a:xfrm>
        </p:spPr>
        <p:txBody>
          <a:bodyPr/>
          <a:lstStyle/>
          <a:p>
            <a:pPr marL="0" indent="0">
              <a:buNone/>
            </a:pPr>
            <a:r>
              <a:rPr lang="en-US" sz="2200" dirty="0">
                <a:latin typeface="+mn-lt"/>
              </a:rPr>
              <a:t>Using a Python feature that allows you to specify an </a:t>
            </a:r>
            <a:r>
              <a:rPr lang="en-US" sz="2200" b="1" dirty="0">
                <a:latin typeface="+mn-lt"/>
              </a:rPr>
              <a:t>optional</a:t>
            </a:r>
            <a:r>
              <a:rPr lang="en-US" sz="2200" dirty="0">
                <a:latin typeface="+mn-lt"/>
              </a:rPr>
              <a:t> parameter with a </a:t>
            </a:r>
            <a:r>
              <a:rPr lang="en-US" sz="2200" b="1" dirty="0">
                <a:latin typeface="+mn-lt"/>
              </a:rPr>
              <a:t>default</a:t>
            </a:r>
            <a:r>
              <a:rPr lang="en-US" sz="2200" dirty="0">
                <a:latin typeface="+mn-lt"/>
              </a:rPr>
              <a:t> value. We can specify a </a:t>
            </a:r>
            <a:r>
              <a:rPr lang="en-US" sz="2200" b="1" dirty="0">
                <a:latin typeface="+mn-lt"/>
              </a:rPr>
              <a:t>threshold</a:t>
            </a:r>
            <a:r>
              <a:rPr lang="en-US" sz="2200" dirty="0">
                <a:latin typeface="+mn-lt"/>
              </a:rPr>
              <a:t>, but if we </a:t>
            </a:r>
            <a:r>
              <a:rPr lang="en-US" sz="2200" dirty="0" smtClean="0">
                <a:latin typeface="+mn-lt"/>
              </a:rPr>
              <a:t>don</a:t>
            </a:r>
            <a:r>
              <a:rPr lang="fr-FR" altLang="ja-JP" sz="2200" dirty="0" smtClean="0">
                <a:latin typeface="+mn-lt"/>
              </a:rPr>
              <a:t>’</a:t>
            </a:r>
            <a:r>
              <a:rPr lang="en-US" sz="2200" dirty="0" smtClean="0">
                <a:latin typeface="+mn-lt"/>
              </a:rPr>
              <a:t>t</a:t>
            </a:r>
            <a:r>
              <a:rPr lang="en-US" sz="2200" dirty="0">
                <a:latin typeface="+mn-lt"/>
              </a:rPr>
              <a:t>, it will be </a:t>
            </a:r>
            <a:r>
              <a:rPr lang="en-US" sz="2200" b="1" dirty="0">
                <a:latin typeface="+mn-lt"/>
              </a:rPr>
              <a:t>100</a:t>
            </a:r>
            <a:r>
              <a:rPr lang="en-US" sz="2200" b="1" dirty="0" smtClean="0">
                <a:latin typeface="+mn-lt"/>
              </a:rPr>
              <a:t>.</a:t>
            </a:r>
            <a:endParaRPr lang="en-US" sz="2200" dirty="0">
              <a:latin typeface="+mn-lt"/>
            </a:endParaRPr>
          </a:p>
        </p:txBody>
      </p:sp>
      <p:sp>
        <p:nvSpPr>
          <p:cNvPr id="10" name="Text Placeholder 9"/>
          <p:cNvSpPr>
            <a:spLocks noGrp="1"/>
          </p:cNvSpPr>
          <p:nvPr>
            <p:ph type="body" idx="2"/>
          </p:nvPr>
        </p:nvSpPr>
        <p:spPr>
          <a:xfrm>
            <a:off x="457200" y="3962401"/>
            <a:ext cx="4024858" cy="472439"/>
          </a:xfrm>
        </p:spPr>
        <p:txBody>
          <a:bodyPr/>
          <a:lstStyle/>
          <a:p>
            <a:pPr marL="0" indent="0">
              <a:buNone/>
            </a:pPr>
            <a:r>
              <a:rPr lang="en-US" sz="2200" dirty="0">
                <a:latin typeface="+mn-lt"/>
              </a:rPr>
              <a:t>This could also be written</a:t>
            </a:r>
            <a:r>
              <a:rPr lang="en-US" sz="2200" dirty="0" smtClean="0">
                <a:latin typeface="+mn-lt"/>
              </a:rPr>
              <a:t>:</a:t>
            </a:r>
            <a:endParaRPr lang="en-US" sz="2200" dirty="0">
              <a:latin typeface="+mn-lt"/>
            </a:endParaRPr>
          </a:p>
        </p:txBody>
      </p:sp>
      <p:pic>
        <p:nvPicPr>
          <p:cNvPr id="12" name="Picture 11" descr="Computer code has 2 lines. The lines read as follows. Line 1. d e f bright Pixel left parenthesis a pixel comma threshold equals 100 right parenthesis colon. Line 2, indented once. if luminance left parenthesis a pixel right parenthesis greater than sign threshold colon."/>
          <p:cNvPicPr>
            <a:picLocks noChangeAspect="1"/>
          </p:cNvPicPr>
          <p:nvPr/>
        </p:nvPicPr>
        <p:blipFill rotWithShape="1">
          <a:blip r:embed="rId3"/>
          <a:srcRect r="11242"/>
          <a:stretch/>
        </p:blipFill>
        <p:spPr>
          <a:xfrm>
            <a:off x="529938" y="4788269"/>
            <a:ext cx="4236934" cy="768163"/>
          </a:xfrm>
          <a:prstGeom prst="rect">
            <a:avLst/>
          </a:prstGeom>
        </p:spPr>
      </p:pic>
    </p:spTree>
    <p:extLst>
      <p:ext uri="{BB962C8B-B14F-4D97-AF65-F5344CB8AC3E}">
        <p14:creationId xmlns:p14="http://schemas.microsoft.com/office/powerpoint/2010/main" val="38432036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Testing Our Brightness Function</a:t>
            </a:r>
            <a:endParaRPr lang="en-US" altLang="en-US" kern="1200" dirty="0">
              <a:latin typeface="Times New Roman" panose="02020603050405020304" pitchFamily="18" charset="0"/>
              <a:ea typeface="ＭＳ Ｐゴシック" charset="-128"/>
            </a:endParaRPr>
          </a:p>
        </p:txBody>
      </p:sp>
      <p:pic>
        <p:nvPicPr>
          <p:cNvPr id="6" name="Picture 5" descr="Computer code has 11 lines. The lines read as follows. Line 1. right angle bracket right angle bracket right angle bracket red. Line 2. Color left parenthesis 255 comma 0 comma 0 right parenthesis. Line 3. right angle bracket right angle bracket right angle bracket set Color left parenthesis pixel comma red right parenthesis. Line 4. right angle bracket right angle bracket right angle bracket luminance left parenthesis pixel right parenthesis. Line 5. 85 period 0. Line 6. right angle bracket right angle bracket right angle bracket bright Pixel left parenthesis pixel right parenthesis. Line 7. 0. Line 8. right angle bracket right angle bracket right angle bracket bright Pixel left parenthesis pixel comma 80 right parenthesis. Line 9. 1. Line 10. right angle bracket right angle bracket right angle bracket bright Pixel left parenthesis pixel comma threshold equals 80 right parenthesis. Line 11. 1."/>
          <p:cNvPicPr>
            <a:picLocks noChangeAspect="1"/>
          </p:cNvPicPr>
          <p:nvPr/>
        </p:nvPicPr>
        <p:blipFill rotWithShape="1">
          <a:blip r:embed="rId2"/>
          <a:srcRect r="13175" b="18220"/>
          <a:stretch/>
        </p:blipFill>
        <p:spPr>
          <a:xfrm>
            <a:off x="475223" y="1520793"/>
            <a:ext cx="3890622" cy="3997722"/>
          </a:xfrm>
          <a:prstGeom prst="rect">
            <a:avLst/>
          </a:prstGeom>
        </p:spPr>
      </p:pic>
      <p:pic>
        <p:nvPicPr>
          <p:cNvPr id="7" name="Picture 6" descr="Computer code has 10 lines. The lines read as follows. Line 1. right angle bracket right angle bracket right angle bracket set Color left parenthesis pixel comma white right parenthesis. Line 2. right angle bracket right angle bracket right angle bracket bright Pixel left parenthesis pixel comma threshold equals 80 right parenthesis. Line 3. 1. Line 4. right angle bracket right angle bracket right angle bracket bright Pixel left parenthesis pixel right parenthesis. Line 5. 1. Line 6. right angle bracket right angle bracket right angle bracket set Color left parenthesis pixel comma black right parenthesis. Line 7. right angle bracket right angle bracket right angle bracket bright Pixel left parenthesis pixel comma threshold equals 80 right parenthesis. Line 8. 0. Line 9. right angle bracket right angle bracket right angle bracket bright Pixel left parenthesis pixel right parenthesis. Line 10. 0."/>
          <p:cNvPicPr>
            <a:picLocks noChangeAspect="1"/>
          </p:cNvPicPr>
          <p:nvPr/>
        </p:nvPicPr>
        <p:blipFill rotWithShape="1">
          <a:blip r:embed="rId3"/>
          <a:srcRect r="13034" b="26383"/>
          <a:stretch/>
        </p:blipFill>
        <p:spPr>
          <a:xfrm>
            <a:off x="4646950" y="1520793"/>
            <a:ext cx="3896943" cy="3598685"/>
          </a:xfrm>
          <a:prstGeom prst="rect">
            <a:avLst/>
          </a:prstGeom>
        </p:spPr>
      </p:pic>
    </p:spTree>
    <p:extLst>
      <p:ext uri="{BB962C8B-B14F-4D97-AF65-F5344CB8AC3E}">
        <p14:creationId xmlns:p14="http://schemas.microsoft.com/office/powerpoint/2010/main" val="3197541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Beyond 16 F</a:t>
            </a:r>
            <a:r>
              <a:rPr lang="en-US" altLang="en-US" sz="100" kern="1200" dirty="0">
                <a:solidFill>
                  <a:schemeClr val="bg1"/>
                </a:solidFill>
                <a:latin typeface="Times New Roman" panose="02020603050405020304" pitchFamily="18" charset="0"/>
                <a:ea typeface="ＭＳ Ｐゴシック" charset="-128"/>
              </a:rPr>
              <a:t>rames</a:t>
            </a:r>
            <a:r>
              <a:rPr lang="en-US" altLang="en-US" kern="1200" dirty="0">
                <a:latin typeface="Times New Roman" panose="02020603050405020304" pitchFamily="18" charset="0"/>
                <a:ea typeface="ＭＳ Ｐゴシック" charset="-128"/>
              </a:rPr>
              <a:t>p</a:t>
            </a:r>
            <a:r>
              <a:rPr lang="en-US" altLang="en-US" sz="100" kern="1200" dirty="0">
                <a:solidFill>
                  <a:schemeClr val="bg1"/>
                </a:solidFill>
                <a:latin typeface="Times New Roman" panose="02020603050405020304" pitchFamily="18" charset="0"/>
                <a:ea typeface="ＭＳ Ｐゴシック" charset="-128"/>
              </a:rPr>
              <a:t>er</a:t>
            </a:r>
            <a:r>
              <a:rPr lang="en-US" altLang="en-US" kern="1200" dirty="0">
                <a:latin typeface="Times New Roman" panose="02020603050405020304" pitchFamily="18" charset="0"/>
                <a:ea typeface="ＭＳ Ｐゴシック" charset="-128"/>
              </a:rPr>
              <a:t>s</a:t>
            </a:r>
            <a:r>
              <a:rPr lang="en-US" altLang="en-US" sz="100" kern="1200" dirty="0">
                <a:solidFill>
                  <a:schemeClr val="bg1"/>
                </a:solidFill>
                <a:latin typeface="Times New Roman" panose="02020603050405020304" pitchFamily="18" charset="0"/>
                <a:ea typeface="ＭＳ Ｐゴシック" charset="-128"/>
              </a:rPr>
              <a:t>econd</a:t>
            </a:r>
            <a:endParaRPr lang="en-US" dirty="0"/>
          </a:p>
        </p:txBody>
      </p:sp>
      <p:sp>
        <p:nvSpPr>
          <p:cNvPr id="3" name="Text Placeholder 2"/>
          <p:cNvSpPr>
            <a:spLocks noGrp="1"/>
          </p:cNvSpPr>
          <p:nvPr>
            <p:ph type="body" idx="1"/>
          </p:nvPr>
        </p:nvSpPr>
        <p:spPr>
          <a:xfrm>
            <a:off x="457200" y="1600200"/>
            <a:ext cx="8229600" cy="4725649"/>
          </a:xfrm>
        </p:spPr>
        <p:txBody>
          <a:bodyPr anchor="ctr"/>
          <a:lstStyle/>
          <a:p>
            <a:pPr marL="255651" lvl="0" indent="-255651" fontAlgn="base">
              <a:spcAft>
                <a:spcPct val="0"/>
              </a:spcAft>
              <a:tabLst/>
            </a:pPr>
            <a:r>
              <a:rPr lang="en-US" altLang="en-US" sz="2000" kern="1200" dirty="0">
                <a:solidFill>
                  <a:srgbClr val="000000"/>
                </a:solidFill>
                <a:latin typeface="Arial (Body)"/>
                <a:ea typeface="ＭＳ Ｐゴシック" charset="-128"/>
              </a:rPr>
              <a:t>Early silent pictures were 16 </a:t>
            </a:r>
            <a:r>
              <a:rPr lang="en-US" altLang="en-US" sz="2000" kern="1200" dirty="0" smtClean="0">
                <a:solidFill>
                  <a:srgbClr val="000000"/>
                </a:solidFill>
                <a:latin typeface="Arial (Body)"/>
                <a:ea typeface="ＭＳ Ｐゴシック" charset="-128"/>
              </a:rPr>
              <a:t>f</a:t>
            </a:r>
            <a:r>
              <a:rPr lang="en-US" altLang="en-US" sz="100" kern="1200" dirty="0" smtClean="0">
                <a:solidFill>
                  <a:schemeClr val="bg1"/>
                </a:solidFill>
                <a:latin typeface="Arial (Body)"/>
                <a:ea typeface="ＭＳ Ｐゴシック" charset="-128"/>
              </a:rPr>
              <a:t>rames</a:t>
            </a:r>
            <a:r>
              <a:rPr lang="en-US" altLang="en-US" sz="2000" kern="1200" dirty="0" smtClean="0">
                <a:solidFill>
                  <a:srgbClr val="000000"/>
                </a:solidFill>
                <a:latin typeface="Arial (Body)"/>
                <a:ea typeface="ＭＳ Ｐゴシック" charset="-128"/>
              </a:rPr>
              <a:t>p</a:t>
            </a:r>
            <a:r>
              <a:rPr lang="en-US" altLang="en-US" sz="100" kern="1200" dirty="0" smtClean="0">
                <a:solidFill>
                  <a:schemeClr val="bg1"/>
                </a:solidFill>
                <a:latin typeface="Arial (Body)"/>
                <a:ea typeface="ＭＳ Ｐゴシック" charset="-128"/>
              </a:rPr>
              <a:t>er</a:t>
            </a:r>
            <a:r>
              <a:rPr lang="en-US" altLang="en-US" sz="2000" kern="1200" dirty="0" smtClean="0">
                <a:solidFill>
                  <a:srgbClr val="000000"/>
                </a:solidFill>
                <a:latin typeface="Arial (Body)"/>
                <a:ea typeface="ＭＳ Ｐゴシック" charset="-128"/>
              </a:rPr>
              <a:t>s</a:t>
            </a:r>
            <a:r>
              <a:rPr lang="en-US" altLang="en-US" sz="100" kern="1200" dirty="0" smtClean="0">
                <a:solidFill>
                  <a:schemeClr val="bg1"/>
                </a:solidFill>
                <a:latin typeface="Arial (Body)"/>
                <a:ea typeface="ＭＳ Ｐゴシック" charset="-128"/>
              </a:rPr>
              <a:t>econd</a:t>
            </a:r>
            <a:r>
              <a:rPr lang="en-US" altLang="en-US" sz="2000" kern="1200" dirty="0" smtClean="0">
                <a:solidFill>
                  <a:srgbClr val="000000"/>
                </a:solidFill>
                <a:latin typeface="Arial (Body)"/>
                <a:ea typeface="ＭＳ Ｐゴシック" charset="-128"/>
              </a:rPr>
              <a:t>.</a:t>
            </a:r>
            <a:endParaRPr lang="en-US" altLang="en-US" sz="2000" kern="1200" dirty="0">
              <a:solidFill>
                <a:srgbClr val="000000"/>
              </a:solidFill>
              <a:latin typeface="Arial (Body)"/>
              <a:ea typeface="ＭＳ Ｐゴシック" charset="-128"/>
            </a:endParaRPr>
          </a:p>
          <a:p>
            <a:pPr marL="255651" lvl="0" indent="-255651" fontAlgn="base">
              <a:spcAft>
                <a:spcPct val="0"/>
              </a:spcAft>
              <a:tabLst/>
            </a:pPr>
            <a:r>
              <a:rPr lang="en-US" altLang="en-US" sz="2000" kern="1200" dirty="0">
                <a:solidFill>
                  <a:srgbClr val="000000"/>
                </a:solidFill>
                <a:latin typeface="Arial (Body)"/>
                <a:ea typeface="ＭＳ Ｐゴシック" charset="-128"/>
              </a:rPr>
              <a:t>Motion picture standards shifted to 24 </a:t>
            </a:r>
            <a:r>
              <a:rPr lang="en-US" altLang="en-US" sz="2000" kern="1200" dirty="0" smtClean="0">
                <a:solidFill>
                  <a:srgbClr val="000000"/>
                </a:solidFill>
                <a:latin typeface="Arial (Body)"/>
                <a:ea typeface="ＭＳ Ｐゴシック" charset="-128"/>
              </a:rPr>
              <a:t>f</a:t>
            </a:r>
            <a:r>
              <a:rPr lang="en-US" altLang="en-US" sz="100" kern="1200" dirty="0" smtClean="0">
                <a:solidFill>
                  <a:schemeClr val="bg1"/>
                </a:solidFill>
                <a:latin typeface="Arial (Body)"/>
                <a:ea typeface="ＭＳ Ｐゴシック" charset="-128"/>
              </a:rPr>
              <a:t>rames</a:t>
            </a:r>
            <a:r>
              <a:rPr lang="en-US" altLang="en-US" sz="2000" kern="1200" dirty="0" smtClean="0">
                <a:solidFill>
                  <a:srgbClr val="000000"/>
                </a:solidFill>
                <a:latin typeface="Arial (Body)"/>
                <a:ea typeface="ＭＳ Ｐゴシック" charset="-128"/>
              </a:rPr>
              <a:t>p</a:t>
            </a:r>
            <a:r>
              <a:rPr lang="en-US" altLang="en-US" sz="100" kern="1200" dirty="0" smtClean="0">
                <a:solidFill>
                  <a:schemeClr val="bg1"/>
                </a:solidFill>
                <a:latin typeface="Arial (Body)"/>
                <a:ea typeface="ＭＳ Ｐゴシック" charset="-128"/>
              </a:rPr>
              <a:t>er</a:t>
            </a:r>
            <a:r>
              <a:rPr lang="en-US" altLang="en-US" sz="2000" kern="1200" dirty="0" smtClean="0">
                <a:solidFill>
                  <a:srgbClr val="000000"/>
                </a:solidFill>
                <a:latin typeface="Arial (Body)"/>
                <a:ea typeface="ＭＳ Ｐゴシック" charset="-128"/>
              </a:rPr>
              <a:t>s</a:t>
            </a:r>
            <a:r>
              <a:rPr lang="en-US" altLang="en-US" sz="100" kern="1200" dirty="0" smtClean="0">
                <a:solidFill>
                  <a:schemeClr val="bg1"/>
                </a:solidFill>
                <a:latin typeface="Arial (Body)"/>
                <a:ea typeface="ＭＳ Ｐゴシック" charset="-128"/>
              </a:rPr>
              <a:t>econd</a:t>
            </a:r>
            <a:r>
              <a:rPr lang="en-US" altLang="en-US" sz="2000" kern="1200" dirty="0" smtClean="0">
                <a:solidFill>
                  <a:srgbClr val="000000"/>
                </a:solidFill>
                <a:latin typeface="Arial (Body)"/>
                <a:ea typeface="ＭＳ Ｐゴシック" charset="-128"/>
              </a:rPr>
              <a:t> </a:t>
            </a:r>
            <a:r>
              <a:rPr lang="en-US" altLang="en-US" sz="2000" kern="1200" dirty="0">
                <a:solidFill>
                  <a:srgbClr val="000000"/>
                </a:solidFill>
                <a:latin typeface="Arial (Body)"/>
                <a:ea typeface="ＭＳ Ｐゴシック" charset="-128"/>
              </a:rPr>
              <a:t>to make sound smoother.</a:t>
            </a:r>
          </a:p>
          <a:p>
            <a:pPr marL="255651" lvl="0" indent="-255651" fontAlgn="base">
              <a:spcAft>
                <a:spcPct val="0"/>
              </a:spcAft>
              <a:tabLst/>
            </a:pPr>
            <a:r>
              <a:rPr lang="en-US" altLang="en-US" sz="2000" kern="1200" dirty="0">
                <a:solidFill>
                  <a:srgbClr val="000000"/>
                </a:solidFill>
                <a:latin typeface="Arial (Body)"/>
                <a:ea typeface="ＭＳ Ｐゴシック" charset="-128"/>
              </a:rPr>
              <a:t>Videocameras (digital video) captures 30 </a:t>
            </a:r>
            <a:r>
              <a:rPr lang="en-US" altLang="en-US" sz="2000" kern="1200" dirty="0" smtClean="0">
                <a:solidFill>
                  <a:srgbClr val="000000"/>
                </a:solidFill>
                <a:latin typeface="Arial (Body)"/>
                <a:ea typeface="ＭＳ Ｐゴシック" charset="-128"/>
              </a:rPr>
              <a:t>f</a:t>
            </a:r>
            <a:r>
              <a:rPr lang="en-US" altLang="en-US" sz="100" kern="1200" dirty="0" smtClean="0">
                <a:solidFill>
                  <a:schemeClr val="bg1"/>
                </a:solidFill>
                <a:latin typeface="Arial (Body)"/>
                <a:ea typeface="ＭＳ Ｐゴシック" charset="-128"/>
              </a:rPr>
              <a:t>rames</a:t>
            </a:r>
            <a:r>
              <a:rPr lang="en-US" altLang="en-US" sz="2000" kern="1200" dirty="0" smtClean="0">
                <a:solidFill>
                  <a:srgbClr val="000000"/>
                </a:solidFill>
                <a:latin typeface="Arial (Body)"/>
                <a:ea typeface="ＭＳ Ｐゴシック" charset="-128"/>
              </a:rPr>
              <a:t>p</a:t>
            </a:r>
            <a:r>
              <a:rPr lang="en-US" altLang="en-US" sz="100" kern="1200" dirty="0" smtClean="0">
                <a:solidFill>
                  <a:schemeClr val="bg1"/>
                </a:solidFill>
                <a:latin typeface="Arial (Body)"/>
                <a:ea typeface="ＭＳ Ｐゴシック" charset="-128"/>
              </a:rPr>
              <a:t>er</a:t>
            </a:r>
            <a:r>
              <a:rPr lang="en-US" altLang="en-US" sz="2000" kern="1200" dirty="0" smtClean="0">
                <a:solidFill>
                  <a:srgbClr val="000000"/>
                </a:solidFill>
                <a:latin typeface="Arial (Body)"/>
                <a:ea typeface="ＭＳ Ｐゴシック" charset="-128"/>
              </a:rPr>
              <a:t>s</a:t>
            </a:r>
            <a:r>
              <a:rPr lang="en-US" altLang="en-US" sz="100" kern="1200" dirty="0" smtClean="0">
                <a:solidFill>
                  <a:schemeClr val="bg1"/>
                </a:solidFill>
                <a:latin typeface="Arial (Body)"/>
                <a:ea typeface="ＭＳ Ｐゴシック" charset="-128"/>
              </a:rPr>
              <a:t>econd</a:t>
            </a:r>
            <a:endParaRPr lang="en-US" altLang="en-US" sz="100" kern="1200" dirty="0">
              <a:solidFill>
                <a:schemeClr val="bg1"/>
              </a:solidFill>
              <a:latin typeface="Arial (Body)"/>
              <a:ea typeface="ＭＳ Ｐゴシック" charset="-128"/>
            </a:endParaRPr>
          </a:p>
          <a:p>
            <a:pPr marL="255651" lvl="0" indent="-255651" fontAlgn="base">
              <a:spcAft>
                <a:spcPct val="0"/>
              </a:spcAft>
              <a:tabLst/>
            </a:pPr>
            <a:r>
              <a:rPr lang="en-US" altLang="en-US" sz="2000" kern="1200" dirty="0">
                <a:solidFill>
                  <a:srgbClr val="000000"/>
                </a:solidFill>
                <a:latin typeface="Arial (Body)"/>
                <a:ea typeface="ＭＳ Ｐゴシック" charset="-128"/>
              </a:rPr>
              <a:t>How high can we go?</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Air force experiments suggest that pilots can recognize a blurb of light in 1/200th of a second!</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Video game players say that they can discern a difference between 30 </a:t>
            </a:r>
            <a:r>
              <a:rPr lang="en-US" altLang="en-US" sz="2000" kern="1200" dirty="0" smtClean="0">
                <a:solidFill>
                  <a:srgbClr val="000000"/>
                </a:solidFill>
                <a:latin typeface="Arial (Body)"/>
                <a:ea typeface="ＭＳ Ｐゴシック" charset="-128"/>
              </a:rPr>
              <a:t>f</a:t>
            </a:r>
            <a:r>
              <a:rPr lang="en-US" altLang="en-US" sz="100" kern="1200" dirty="0" smtClean="0">
                <a:solidFill>
                  <a:schemeClr val="bg1"/>
                </a:solidFill>
                <a:latin typeface="Arial (Body)"/>
                <a:ea typeface="ＭＳ Ｐゴシック" charset="-128"/>
              </a:rPr>
              <a:t>rames</a:t>
            </a:r>
            <a:r>
              <a:rPr lang="en-US" altLang="en-US" sz="2000" kern="1200" dirty="0" smtClean="0">
                <a:solidFill>
                  <a:srgbClr val="000000"/>
                </a:solidFill>
                <a:latin typeface="Arial (Body)"/>
                <a:ea typeface="ＭＳ Ｐゴシック" charset="-128"/>
              </a:rPr>
              <a:t>p</a:t>
            </a:r>
            <a:r>
              <a:rPr lang="en-US" altLang="en-US" sz="100" kern="1200" dirty="0" smtClean="0">
                <a:solidFill>
                  <a:schemeClr val="bg1"/>
                </a:solidFill>
                <a:latin typeface="Arial (Body)"/>
                <a:ea typeface="ＭＳ Ｐゴシック" charset="-128"/>
              </a:rPr>
              <a:t>er</a:t>
            </a:r>
            <a:r>
              <a:rPr lang="en-US" altLang="en-US" sz="2000" kern="1200" dirty="0" smtClean="0">
                <a:solidFill>
                  <a:srgbClr val="000000"/>
                </a:solidFill>
                <a:latin typeface="Arial (Body)"/>
                <a:ea typeface="ＭＳ Ｐゴシック" charset="-128"/>
              </a:rPr>
              <a:t>s</a:t>
            </a:r>
            <a:r>
              <a:rPr lang="en-US" altLang="en-US" sz="100" kern="1200" dirty="0" smtClean="0">
                <a:solidFill>
                  <a:schemeClr val="bg1"/>
                </a:solidFill>
                <a:latin typeface="Arial (Body)"/>
                <a:ea typeface="ＭＳ Ｐゴシック" charset="-128"/>
              </a:rPr>
              <a:t>econd</a:t>
            </a:r>
            <a:r>
              <a:rPr lang="en-US" altLang="en-US" sz="2000" kern="1200" dirty="0" smtClean="0">
                <a:solidFill>
                  <a:srgbClr val="000000"/>
                </a:solidFill>
                <a:latin typeface="Arial (Body)"/>
                <a:ea typeface="ＭＳ Ｐゴシック" charset="-128"/>
              </a:rPr>
              <a:t> </a:t>
            </a:r>
            <a:r>
              <a:rPr lang="en-US" altLang="en-US" sz="2000" kern="1200" dirty="0">
                <a:solidFill>
                  <a:srgbClr val="000000"/>
                </a:solidFill>
                <a:latin typeface="Arial (Body)"/>
                <a:ea typeface="ＭＳ Ｐゴシック" charset="-128"/>
              </a:rPr>
              <a:t>and 60 </a:t>
            </a:r>
            <a:r>
              <a:rPr lang="en-US" altLang="en-US" sz="2000" kern="1200" dirty="0" smtClean="0">
                <a:solidFill>
                  <a:srgbClr val="000000"/>
                </a:solidFill>
                <a:latin typeface="Arial (Body)"/>
                <a:ea typeface="ＭＳ Ｐゴシック" charset="-128"/>
              </a:rPr>
              <a:t>f</a:t>
            </a:r>
            <a:r>
              <a:rPr lang="en-US" altLang="en-US" sz="100" kern="1200" dirty="0" smtClean="0">
                <a:solidFill>
                  <a:schemeClr val="bg1"/>
                </a:solidFill>
                <a:latin typeface="Arial (Body)"/>
                <a:ea typeface="ＭＳ Ｐゴシック" charset="-128"/>
              </a:rPr>
              <a:t>rames</a:t>
            </a:r>
            <a:r>
              <a:rPr lang="en-US" altLang="en-US" sz="2000" kern="1200" dirty="0" smtClean="0">
                <a:solidFill>
                  <a:srgbClr val="000000"/>
                </a:solidFill>
                <a:latin typeface="Arial (Body)"/>
                <a:ea typeface="ＭＳ Ｐゴシック" charset="-128"/>
              </a:rPr>
              <a:t>p</a:t>
            </a:r>
            <a:r>
              <a:rPr lang="en-US" altLang="en-US" sz="100" kern="1200" dirty="0" smtClean="0">
                <a:solidFill>
                  <a:schemeClr val="bg1"/>
                </a:solidFill>
                <a:latin typeface="Arial (Body)"/>
                <a:ea typeface="ＭＳ Ｐゴシック" charset="-128"/>
              </a:rPr>
              <a:t>er</a:t>
            </a:r>
            <a:r>
              <a:rPr lang="en-US" altLang="en-US" sz="2000" kern="1200" dirty="0" smtClean="0">
                <a:solidFill>
                  <a:srgbClr val="000000"/>
                </a:solidFill>
                <a:latin typeface="Arial (Body)"/>
                <a:ea typeface="ＭＳ Ｐゴシック" charset="-128"/>
              </a:rPr>
              <a:t>s</a:t>
            </a:r>
            <a:r>
              <a:rPr lang="en-US" altLang="en-US" sz="100" kern="1200" dirty="0" smtClean="0">
                <a:solidFill>
                  <a:schemeClr val="bg1"/>
                </a:solidFill>
                <a:latin typeface="Arial (Body)"/>
                <a:ea typeface="ＭＳ Ｐゴシック" charset="-128"/>
              </a:rPr>
              <a:t>econd</a:t>
            </a:r>
            <a:r>
              <a:rPr lang="en-US" altLang="en-US" sz="2000" kern="1200" dirty="0" smtClean="0">
                <a:solidFill>
                  <a:srgbClr val="000000"/>
                </a:solidFill>
                <a:latin typeface="Arial (Body)"/>
                <a:ea typeface="ＭＳ Ｐゴシック" charset="-128"/>
              </a:rPr>
              <a:t>.</a:t>
            </a:r>
            <a:endParaRPr lang="en-US" altLang="en-US" sz="2000" kern="1200" dirty="0">
              <a:solidFill>
                <a:srgbClr val="000000"/>
              </a:solidFill>
              <a:latin typeface="Arial (Body)"/>
              <a:ea typeface="ＭＳ Ｐゴシック" charset="-128"/>
            </a:endParaRPr>
          </a:p>
          <a:p>
            <a:pPr marL="255651" lvl="0" indent="-255651" fontAlgn="base">
              <a:spcAft>
                <a:spcPct val="0"/>
              </a:spcAft>
              <a:tabLst/>
            </a:pPr>
            <a:r>
              <a:rPr lang="en-US" altLang="en-US" sz="2000" kern="1200" dirty="0">
                <a:solidFill>
                  <a:srgbClr val="000000"/>
                </a:solidFill>
                <a:latin typeface="Arial (Body)"/>
                <a:ea typeface="ＭＳ Ｐゴシック" charset="-128"/>
              </a:rPr>
              <a:t>Bottomlines:</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Generate at least 16 </a:t>
            </a:r>
            <a:r>
              <a:rPr lang="en-US" altLang="en-US" sz="2000" kern="1200" dirty="0" smtClean="0">
                <a:solidFill>
                  <a:srgbClr val="000000"/>
                </a:solidFill>
                <a:latin typeface="Arial (Body)"/>
                <a:ea typeface="ＭＳ Ｐゴシック" charset="-128"/>
              </a:rPr>
              <a:t>f</a:t>
            </a:r>
            <a:r>
              <a:rPr lang="en-US" altLang="en-US" sz="100" kern="1200" dirty="0" smtClean="0">
                <a:solidFill>
                  <a:schemeClr val="bg1"/>
                </a:solidFill>
                <a:latin typeface="Arial (Body)"/>
                <a:ea typeface="ＭＳ Ｐゴシック" charset="-128"/>
              </a:rPr>
              <a:t>rames</a:t>
            </a:r>
            <a:r>
              <a:rPr lang="en-US" altLang="en-US" sz="2000" kern="1200" dirty="0" smtClean="0">
                <a:solidFill>
                  <a:srgbClr val="000000"/>
                </a:solidFill>
                <a:latin typeface="Arial (Body)"/>
                <a:ea typeface="ＭＳ Ｐゴシック" charset="-128"/>
              </a:rPr>
              <a:t>p</a:t>
            </a:r>
            <a:r>
              <a:rPr lang="en-US" altLang="en-US" sz="100" kern="1200" dirty="0" smtClean="0">
                <a:solidFill>
                  <a:schemeClr val="bg1"/>
                </a:solidFill>
                <a:latin typeface="Arial (Body)"/>
                <a:ea typeface="ＭＳ Ｐゴシック" charset="-128"/>
              </a:rPr>
              <a:t>er</a:t>
            </a:r>
            <a:r>
              <a:rPr lang="en-US" altLang="en-US" sz="2000" kern="1200" dirty="0" smtClean="0">
                <a:solidFill>
                  <a:srgbClr val="000000"/>
                </a:solidFill>
                <a:latin typeface="Arial (Body)"/>
                <a:ea typeface="ＭＳ Ｐゴシック" charset="-128"/>
              </a:rPr>
              <a:t>s</a:t>
            </a:r>
            <a:r>
              <a:rPr lang="en-US" altLang="en-US" sz="100" kern="1200" dirty="0" smtClean="0">
                <a:solidFill>
                  <a:schemeClr val="bg1"/>
                </a:solidFill>
                <a:latin typeface="Arial (Body)"/>
                <a:ea typeface="ＭＳ Ｐゴシック" charset="-128"/>
              </a:rPr>
              <a:t>econd</a:t>
            </a:r>
            <a:r>
              <a:rPr lang="en-US" altLang="en-US" sz="2000" kern="1200" dirty="0" smtClean="0">
                <a:solidFill>
                  <a:srgbClr val="000000"/>
                </a:solidFill>
                <a:latin typeface="Arial (Body)"/>
                <a:ea typeface="ＭＳ Ｐゴシック" charset="-128"/>
              </a:rPr>
              <a:t> </a:t>
            </a:r>
            <a:r>
              <a:rPr lang="en-US" altLang="en-US" sz="2000" kern="1200" dirty="0">
                <a:solidFill>
                  <a:srgbClr val="000000"/>
                </a:solidFill>
                <a:latin typeface="Arial (Body)"/>
                <a:ea typeface="ＭＳ Ｐゴシック" charset="-128"/>
              </a:rPr>
              <a:t>and you provide a sense of motion.</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If you want to process video, </a:t>
            </a:r>
            <a:r>
              <a:rPr lang="en-US" altLang="en-US" sz="2000" kern="1200" dirty="0" smtClean="0">
                <a:solidFill>
                  <a:srgbClr val="000000"/>
                </a:solidFill>
                <a:latin typeface="Arial (Body)"/>
                <a:ea typeface="ＭＳ Ｐゴシック" charset="-128"/>
              </a:rPr>
              <a:t>you</a:t>
            </a:r>
            <a:r>
              <a:rPr lang="fr-FR" altLang="ja-JP" sz="2000" kern="1200" dirty="0" smtClean="0">
                <a:solidFill>
                  <a:srgbClr val="000000"/>
                </a:solidFill>
                <a:latin typeface="Arial (Body)"/>
                <a:ea typeface="ＭＳ Ｐゴシック" charset="-128"/>
              </a:rPr>
              <a:t>’</a:t>
            </a:r>
            <a:r>
              <a:rPr lang="en-US" altLang="ja-JP" sz="2000" kern="1200" dirty="0" smtClean="0">
                <a:solidFill>
                  <a:srgbClr val="000000"/>
                </a:solidFill>
                <a:latin typeface="Arial (Body)"/>
                <a:ea typeface="ＭＳ Ｐゴシック" charset="-128"/>
              </a:rPr>
              <a:t>re </a:t>
            </a:r>
            <a:r>
              <a:rPr lang="en-US" altLang="ja-JP" sz="2000" kern="1200" dirty="0">
                <a:solidFill>
                  <a:srgbClr val="000000"/>
                </a:solidFill>
                <a:latin typeface="Arial (Body)"/>
                <a:ea typeface="ＭＳ Ｐゴシック" charset="-128"/>
              </a:rPr>
              <a:t>going to have 30 </a:t>
            </a:r>
            <a:r>
              <a:rPr lang="en-US" altLang="ja-JP" sz="2000" kern="1200" dirty="0" smtClean="0">
                <a:solidFill>
                  <a:srgbClr val="000000"/>
                </a:solidFill>
                <a:latin typeface="Arial (Body)"/>
                <a:ea typeface="ＭＳ Ｐゴシック" charset="-128"/>
              </a:rPr>
              <a:t>f</a:t>
            </a:r>
            <a:r>
              <a:rPr lang="en-US" altLang="ja-JP" sz="100" kern="1200" dirty="0" smtClean="0">
                <a:solidFill>
                  <a:schemeClr val="bg1"/>
                </a:solidFill>
                <a:latin typeface="Arial (Body)"/>
                <a:ea typeface="ＭＳ Ｐゴシック" charset="-128"/>
              </a:rPr>
              <a:t>rames</a:t>
            </a:r>
            <a:r>
              <a:rPr lang="en-US" altLang="ja-JP" sz="2000" kern="1200" dirty="0" smtClean="0">
                <a:solidFill>
                  <a:srgbClr val="000000"/>
                </a:solidFill>
                <a:latin typeface="Arial (Body)"/>
                <a:ea typeface="ＭＳ Ｐゴシック" charset="-128"/>
              </a:rPr>
              <a:t>p</a:t>
            </a:r>
            <a:r>
              <a:rPr lang="en-US" altLang="ja-JP" sz="100" kern="1200" dirty="0" smtClean="0">
                <a:solidFill>
                  <a:schemeClr val="bg1"/>
                </a:solidFill>
                <a:latin typeface="Arial (Body)"/>
                <a:ea typeface="ＭＳ Ｐゴシック" charset="-128"/>
              </a:rPr>
              <a:t>er</a:t>
            </a:r>
            <a:r>
              <a:rPr lang="en-US" altLang="ja-JP" sz="2000" kern="1200" dirty="0" smtClean="0">
                <a:solidFill>
                  <a:srgbClr val="000000"/>
                </a:solidFill>
                <a:latin typeface="Arial (Body)"/>
                <a:ea typeface="ＭＳ Ｐゴシック" charset="-128"/>
              </a:rPr>
              <a:t>s</a:t>
            </a:r>
            <a:r>
              <a:rPr lang="en-US" altLang="ja-JP" sz="100" kern="1200" dirty="0" smtClean="0">
                <a:solidFill>
                  <a:schemeClr val="bg1"/>
                </a:solidFill>
                <a:latin typeface="Arial (Body)"/>
                <a:ea typeface="ＭＳ Ｐゴシック" charset="-128"/>
              </a:rPr>
              <a:t>econd</a:t>
            </a:r>
            <a:r>
              <a:rPr lang="en-US" altLang="ja-JP" sz="2000" kern="1200" dirty="0" smtClean="0">
                <a:solidFill>
                  <a:srgbClr val="000000"/>
                </a:solidFill>
                <a:latin typeface="Arial (Body)"/>
                <a:ea typeface="ＭＳ Ｐゴシック" charset="-128"/>
              </a:rPr>
              <a:t> </a:t>
            </a:r>
            <a:r>
              <a:rPr lang="en-US" altLang="ja-JP" sz="2000" kern="1200" dirty="0">
                <a:solidFill>
                  <a:srgbClr val="000000"/>
                </a:solidFill>
                <a:latin typeface="Arial (Body)"/>
                <a:ea typeface="ＭＳ Ｐゴシック" charset="-128"/>
              </a:rPr>
              <a:t>to process (unless </a:t>
            </a:r>
            <a:r>
              <a:rPr lang="en-US" altLang="ja-JP" sz="2000" kern="1200" dirty="0" smtClean="0">
                <a:solidFill>
                  <a:srgbClr val="000000"/>
                </a:solidFill>
                <a:latin typeface="Arial (Body)"/>
                <a:ea typeface="ＭＳ Ｐゴシック" charset="-128"/>
              </a:rPr>
              <a:t>it</a:t>
            </a:r>
            <a:r>
              <a:rPr lang="fr-FR" altLang="ja-JP" sz="2000" kern="1200" dirty="0" smtClean="0">
                <a:solidFill>
                  <a:srgbClr val="000000"/>
                </a:solidFill>
                <a:latin typeface="Arial (Body)"/>
                <a:ea typeface="ＭＳ Ｐゴシック" charset="-128"/>
              </a:rPr>
              <a:t>’</a:t>
            </a:r>
            <a:r>
              <a:rPr lang="en-US" altLang="ja-JP" sz="2000" kern="1200" dirty="0" smtClean="0">
                <a:solidFill>
                  <a:srgbClr val="000000"/>
                </a:solidFill>
                <a:latin typeface="Arial (Body)"/>
                <a:ea typeface="ＭＳ Ｐゴシック" charset="-128"/>
              </a:rPr>
              <a:t>s </a:t>
            </a:r>
            <a:r>
              <a:rPr lang="en-US" altLang="ja-JP" sz="2000" kern="1200" dirty="0">
                <a:solidFill>
                  <a:srgbClr val="000000"/>
                </a:solidFill>
                <a:latin typeface="Arial (Body)"/>
                <a:ea typeface="ＭＳ Ｐゴシック" charset="-128"/>
              </a:rPr>
              <a:t>been modified elsewhere for you</a:t>
            </a:r>
            <a:r>
              <a:rPr lang="en-US" altLang="ja-JP" sz="2000" kern="1200" dirty="0" smtClean="0">
                <a:solidFill>
                  <a:srgbClr val="000000"/>
                </a:solidFill>
                <a:latin typeface="Arial (Body)"/>
                <a:ea typeface="ＭＳ Ｐゴシック" charset="-128"/>
              </a:rPr>
              <a:t>.)</a:t>
            </a:r>
            <a:endParaRPr lang="en-US" altLang="en-US" sz="20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24222163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Walking through the List of Files</a:t>
            </a:r>
            <a:endParaRPr lang="en-US" altLang="en-US" kern="1200" dirty="0">
              <a:latin typeface="Times New Roman" panose="02020603050405020304" pitchFamily="18" charset="0"/>
              <a:ea typeface="ＭＳ Ｐゴシック" charset="-128"/>
            </a:endParaRPr>
          </a:p>
        </p:txBody>
      </p:sp>
      <p:pic>
        <p:nvPicPr>
          <p:cNvPr id="6" name="Picture 5" descr="Computer code has 9 lines. The lines read as follows. Line 1. import o s. Line 2. d e f all Files left parenthesis from D i r right parenthesis colon. Line 3, indented once. list Files equals o s period list d i r left parenthesis from D i r right parenthesis. Line 4, indented once. list Files period sort left parenthesis right parenthesis. Line 5, indented once. return list Files. Line 6. d e f first File left parenthesis file list right parenthesis colon. Line 7, indented once. return file list left bracket 0 right bracket. Line 8. d e f rest Files left parenthesis file list right parenthesis colon. Line 9, indented once. return file list left bracket 1 colon right bracket hash returns after left bracket 1 right bracket."/>
          <p:cNvPicPr>
            <a:picLocks noChangeAspect="1"/>
          </p:cNvPicPr>
          <p:nvPr/>
        </p:nvPicPr>
        <p:blipFill rotWithShape="1">
          <a:blip r:embed="rId2"/>
          <a:srcRect t="2977" b="5706"/>
          <a:stretch/>
        </p:blipFill>
        <p:spPr>
          <a:xfrm>
            <a:off x="457200" y="1753849"/>
            <a:ext cx="5425910" cy="4047344"/>
          </a:xfrm>
          <a:prstGeom prst="rect">
            <a:avLst/>
          </a:prstGeom>
        </p:spPr>
      </p:pic>
    </p:spTree>
    <p:extLst>
      <p:ext uri="{BB962C8B-B14F-4D97-AF65-F5344CB8AC3E}">
        <p14:creationId xmlns:p14="http://schemas.microsoft.com/office/powerpoint/2010/main" val="7490734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Testing the File List Functions</a:t>
            </a:r>
            <a:endParaRPr lang="en-US" altLang="en-US" kern="1200" dirty="0">
              <a:latin typeface="Times New Roman" panose="02020603050405020304" pitchFamily="18" charset="0"/>
              <a:ea typeface="ＭＳ Ｐゴシック" charset="-128"/>
            </a:endParaRPr>
          </a:p>
        </p:txBody>
      </p:sp>
      <p:pic>
        <p:nvPicPr>
          <p:cNvPr id="6" name="Picture 5" descr="Computer code has 15 lines. The lines read as follows. Line 1. right angle bracket right angle bracket right angle bracket files equals all Files left parenthesis double quote forward slash double quote right parenthesis. Line 2. right angle bracket right angle bracket right angle bracket files. Line 3. left bracket single quote Recycled single quote comma single quote 314109 single quote comma single quote bin single quote comma single quote boot single quote comma single quote c d r o m single quote comma. Line 4. single quote d e v single quote comma single quote e t c single quote comma single quote home single quote comma single quote i n i t r d single quote comma single quote i n i t r d period i m g single quote comma. Line 5. single quote i n i t r d period i m g period old single quote comma single quote l i b single quote comma single quote lost plus found single quote comma single quote media single quote comma. Line 6. single quote m n t single quote comma single quote opt single quote comma single quote p r o c single quote comma single quote root single quote comma single quote s b i n single quote comma single quote s r v single quote comma single quote s y s single quote comma. Line 7. single quote t m p single quote comma single quote u s r single quote comma single quote v a r single quote comma single quote v m l i n u z single quote comma single quote v m l i n u z period old single quote right bracket. Line 8. right angle bracket right angle bracket right angle bracket first File left parenthesis files right parenthesis. Line 9. single quote Recycled single quote. Line 10. right angle bracket right angle bracket right angle bracket rest Files left parenthesis files right parenthesis. Line 11. left bracket single quote 314109 single quote comma single quote bin single quote comma single quote boot single quote comma single quote c d r o m single quote comma single quote d e v single quote comma single quote e t c single quote comma. Line 12. single quote home single quote comma single quote i n i t r d single quote comma single quote i n i t r d period i m g single quote comma single quote i n i t r d period i m g period old single quote comma. Line 13. single quote l i b single quote comma single quote lost plus found single quote comma single quote media single quote comma single quote m n t single quote comma single quote opt single quote comma single quote p r o c single quote comma. Line 14. single quote root single quote comma single quote s b i n single quote comma single quote s r v single quote comma single quote s y s single quote comma single quote t m p single quote comma single quote u s r single quote comma single quote v a r single quote comma. Line 15. single quote v m l i n u z single quote comma single quote v m l i n u z period old single quote right bracket."/>
          <p:cNvPicPr>
            <a:picLocks noChangeAspect="1"/>
          </p:cNvPicPr>
          <p:nvPr/>
        </p:nvPicPr>
        <p:blipFill rotWithShape="1">
          <a:blip r:embed="rId2"/>
          <a:srcRect r="10899" b="4833"/>
          <a:stretch/>
        </p:blipFill>
        <p:spPr>
          <a:xfrm>
            <a:off x="457200" y="1539526"/>
            <a:ext cx="5055060" cy="4684460"/>
          </a:xfrm>
          <a:prstGeom prst="rect">
            <a:avLst/>
          </a:prstGeom>
        </p:spPr>
      </p:pic>
    </p:spTree>
    <p:extLst>
      <p:ext uri="{BB962C8B-B14F-4D97-AF65-F5344CB8AC3E}">
        <p14:creationId xmlns:p14="http://schemas.microsoft.com/office/powerpoint/2010/main" val="19628910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Now, Putting it All Together!</a:t>
            </a:r>
            <a:endParaRPr lang="en-US" altLang="en-US" kern="1200" dirty="0">
              <a:latin typeface="Times New Roman" panose="02020603050405020304" pitchFamily="18" charset="0"/>
              <a:ea typeface="ＭＳ Ｐゴシック" charset="-128"/>
            </a:endParaRPr>
          </a:p>
        </p:txBody>
      </p:sp>
      <p:pic>
        <p:nvPicPr>
          <p:cNvPr id="6" name="Picture 5" descr="Computer code has 14 lines. The lines read as follows. Line 1. d e f bright Combine left parenthesis from D i r comma target right parenthesis colon. Line 2, indented once. file List equals all Files left parenthesis from D i r right parenthesis. Line 3, indented once. from P i c t File equals first File left parenthesis file List right parenthesis. Line 4, indented once. from P i c t equals make Picture left parenthesis from D i r plus from P i c t File right parenthesis. Line 5, indented once. for to P i c t File in rest Files left parenthesis file List right parenthesis colon. Line 6, indented twice. print Now left parenthesis to P i c t File right parenthesis. Line 7, indented twice. hash Copy all the high luminance colors from from P i c t to to P i c t. Line 8, indented twice. to P i c t equals make Picture left parenthesis from D i r plus to P i c t File right parenthesis. Line 9, indented 3 times. for p in get Pixels left parenthesis from P i c t right parenthesis colon. Line 10, indented 4 times. if bright Pixel left parenthesis p right parenthesis colon. Line 11, indented 5 times. c equals get Color left parenthesis p right parenthesis. Line 12, indented 5 times. set Color left parenthesis get Pixel left parenthesis to P i c t comma get X left parenthesis p right parenthesis comma get Y left parenthesis p right parenthesis right parenthesis comma c right parenthesis. Line 13, indented twice. write Picture To left parenthesis to P i c t comma target plus to P i c t File right parenthesis. Line 14, indented twice. from P i c t equals to P i c t."/>
          <p:cNvPicPr>
            <a:picLocks noChangeAspect="1"/>
          </p:cNvPicPr>
          <p:nvPr/>
        </p:nvPicPr>
        <p:blipFill rotWithShape="1">
          <a:blip r:embed="rId2"/>
          <a:srcRect l="1461" r="9363"/>
          <a:stretch/>
        </p:blipFill>
        <p:spPr>
          <a:xfrm>
            <a:off x="457200" y="1475281"/>
            <a:ext cx="7105338" cy="4323679"/>
          </a:xfrm>
          <a:prstGeom prst="rect">
            <a:avLst/>
          </a:prstGeom>
        </p:spPr>
      </p:pic>
    </p:spTree>
    <p:extLst>
      <p:ext uri="{BB962C8B-B14F-4D97-AF65-F5344CB8AC3E}">
        <p14:creationId xmlns:p14="http://schemas.microsoft.com/office/powerpoint/2010/main" val="10819390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Final Frame of a Light-Drawing Movie</a:t>
            </a:r>
            <a:endParaRPr lang="en-US" kern="1200" dirty="0">
              <a:latin typeface="Times New Roman" panose="02020603050405020304" pitchFamily="18" charset="0"/>
              <a:ea typeface="+mj-ea"/>
              <a:cs typeface="+mj-cs"/>
            </a:endParaRPr>
          </a:p>
        </p:txBody>
      </p:sp>
      <p:pic>
        <p:nvPicPr>
          <p:cNvPr id="4" name="Picture 2" descr="Diagram illustrates a black frame displaying a glow stick being traced throughout its movement. Trajectory of glow stick forms a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847538"/>
            <a:ext cx="44958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27019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Why?</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Why does movie processing take so long?</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Why does sound processing seem to go so fast?</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Why </a:t>
            </a:r>
            <a:r>
              <a:rPr lang="en-US" altLang="en-US" sz="2400" kern="1200" dirty="0">
                <a:solidFill>
                  <a:srgbClr val="000000"/>
                </a:solidFill>
                <a:latin typeface="Arial (Body)"/>
                <a:ea typeface="ＭＳ Ｐゴシック" charset="-128"/>
              </a:rPr>
              <a:t>can Photoshop do these things faster than we can in Python?</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What </a:t>
            </a:r>
            <a:r>
              <a:rPr lang="en-US" altLang="en-US" sz="2400" kern="1200" dirty="0">
                <a:solidFill>
                  <a:srgbClr val="000000"/>
                </a:solidFill>
                <a:latin typeface="Arial (Body)"/>
                <a:ea typeface="ＭＳ Ｐゴシック" charset="-128"/>
              </a:rPr>
              <a:t>makes software fast, or slow?</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Coming soon…</a:t>
            </a:r>
          </a:p>
        </p:txBody>
      </p:sp>
    </p:spTree>
    <p:extLst>
      <p:ext uri="{BB962C8B-B14F-4D97-AF65-F5344CB8AC3E}">
        <p14:creationId xmlns:p14="http://schemas.microsoft.com/office/powerpoint/2010/main" val="37706622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Processing Movies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102184" cy="249296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ＭＳ Ｐゴシック" charset="0"/>
                <a:cs typeface="+mn-cs"/>
              </a:rPr>
              <a:t>Our frames are going to be </a:t>
            </a:r>
            <a:r>
              <a:rPr lang="en-US" sz="2400" kern="1200" dirty="0" smtClean="0">
                <a:solidFill>
                  <a:srgbClr val="000000"/>
                </a:solidFill>
                <a:latin typeface="Arial (Body)"/>
                <a:ea typeface="ＭＳ Ｐゴシック" charset="0"/>
                <a:cs typeface="+mn-cs"/>
              </a:rPr>
              <a:t>J</a:t>
            </a:r>
            <a:r>
              <a:rPr lang="en-US" sz="100" kern="1200" dirty="0" smtClean="0">
                <a:solidFill>
                  <a:srgbClr val="000000"/>
                </a:solidFill>
                <a:latin typeface="Arial (Body)"/>
                <a:ea typeface="ＭＳ Ｐゴシック" charset="0"/>
                <a:cs typeface="+mn-cs"/>
              </a:rPr>
              <a:t> </a:t>
            </a:r>
            <a:r>
              <a:rPr lang="en-US" sz="2400" kern="1200" dirty="0" smtClean="0">
                <a:solidFill>
                  <a:srgbClr val="000000"/>
                </a:solidFill>
                <a:latin typeface="Arial (Body)"/>
                <a:ea typeface="ＭＳ Ｐゴシック" charset="0"/>
                <a:cs typeface="+mn-cs"/>
              </a:rPr>
              <a:t>P</a:t>
            </a:r>
            <a:r>
              <a:rPr lang="en-US" sz="100" kern="1200" dirty="0" smtClean="0">
                <a:solidFill>
                  <a:srgbClr val="000000"/>
                </a:solidFill>
                <a:latin typeface="Arial (Body)"/>
                <a:ea typeface="ＭＳ Ｐゴシック" charset="0"/>
                <a:cs typeface="+mn-cs"/>
              </a:rPr>
              <a:t> </a:t>
            </a:r>
            <a:r>
              <a:rPr lang="en-US" sz="2400" kern="1200" dirty="0" smtClean="0">
                <a:solidFill>
                  <a:srgbClr val="000000"/>
                </a:solidFill>
                <a:latin typeface="Arial (Body)"/>
                <a:ea typeface="ＭＳ Ｐゴシック" charset="0"/>
                <a:cs typeface="+mn-cs"/>
              </a:rPr>
              <a:t>E</a:t>
            </a:r>
            <a:r>
              <a:rPr lang="en-US" sz="100" kern="1200" dirty="0" smtClean="0">
                <a:solidFill>
                  <a:srgbClr val="000000"/>
                </a:solidFill>
                <a:latin typeface="Arial (Body)"/>
                <a:ea typeface="ＭＳ Ｐゴシック" charset="0"/>
                <a:cs typeface="+mn-cs"/>
              </a:rPr>
              <a:t> </a:t>
            </a:r>
            <a:r>
              <a:rPr lang="en-US" sz="2400" kern="1200" dirty="0" smtClean="0">
                <a:solidFill>
                  <a:srgbClr val="000000"/>
                </a:solidFill>
                <a:latin typeface="Arial (Body)"/>
                <a:ea typeface="ＭＳ Ｐゴシック" charset="0"/>
                <a:cs typeface="+mn-cs"/>
              </a:rPr>
              <a:t>G pictures</a:t>
            </a:r>
            <a:r>
              <a:rPr lang="en-US" sz="2400" kern="1200" dirty="0">
                <a:solidFill>
                  <a:srgbClr val="000000"/>
                </a:solidFill>
                <a:latin typeface="Arial (Body)"/>
                <a:ea typeface="ＭＳ Ｐゴシック" charset="0"/>
                <a:cs typeface="+mn-cs"/>
              </a:rPr>
              <a:t>.</a:t>
            </a: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ＭＳ Ｐゴシック" charset="0"/>
                <a:cs typeface="+mn-cs"/>
              </a:rPr>
              <a:t>One </a:t>
            </a:r>
            <a:r>
              <a:rPr lang="en-US" sz="2400" kern="1200" dirty="0" smtClean="0">
                <a:solidFill>
                  <a:srgbClr val="000000"/>
                </a:solidFill>
                <a:latin typeface="Arial (Body)"/>
                <a:ea typeface="ＭＳ Ｐゴシック" charset="0"/>
                <a:cs typeface="+mn-cs"/>
              </a:rPr>
              <a:t>J</a:t>
            </a:r>
            <a:r>
              <a:rPr lang="en-US" sz="100" kern="1200" dirty="0" smtClean="0">
                <a:solidFill>
                  <a:srgbClr val="000000"/>
                </a:solidFill>
                <a:latin typeface="Arial (Body)"/>
                <a:ea typeface="ＭＳ Ｐゴシック" charset="0"/>
                <a:cs typeface="+mn-cs"/>
              </a:rPr>
              <a:t> </a:t>
            </a:r>
            <a:r>
              <a:rPr lang="en-US" sz="2400" kern="1200" dirty="0" smtClean="0">
                <a:solidFill>
                  <a:srgbClr val="000000"/>
                </a:solidFill>
                <a:latin typeface="Arial (Body)"/>
                <a:ea typeface="ＭＳ Ｐゴシック" charset="0"/>
                <a:cs typeface="+mn-cs"/>
              </a:rPr>
              <a:t>P</a:t>
            </a:r>
            <a:r>
              <a:rPr lang="en-US" sz="100" kern="1200" dirty="0" smtClean="0">
                <a:solidFill>
                  <a:srgbClr val="000000"/>
                </a:solidFill>
                <a:latin typeface="Arial (Body)"/>
                <a:ea typeface="ＭＳ Ｐゴシック" charset="0"/>
                <a:cs typeface="+mn-cs"/>
              </a:rPr>
              <a:t> </a:t>
            </a:r>
            <a:r>
              <a:rPr lang="en-US" sz="2400" kern="1200" dirty="0" smtClean="0">
                <a:solidFill>
                  <a:srgbClr val="000000"/>
                </a:solidFill>
                <a:latin typeface="Arial (Body)"/>
                <a:ea typeface="ＭＳ Ｐゴシック" charset="0"/>
                <a:cs typeface="+mn-cs"/>
              </a:rPr>
              <a:t>E</a:t>
            </a:r>
            <a:r>
              <a:rPr lang="en-US" sz="100" kern="1200" dirty="0" smtClean="0">
                <a:solidFill>
                  <a:srgbClr val="000000"/>
                </a:solidFill>
                <a:latin typeface="Arial (Body)"/>
                <a:ea typeface="ＭＳ Ｐゴシック" charset="0"/>
                <a:cs typeface="+mn-cs"/>
              </a:rPr>
              <a:t> </a:t>
            </a:r>
            <a:r>
              <a:rPr lang="en-US" sz="2400" kern="1200" dirty="0" smtClean="0">
                <a:solidFill>
                  <a:srgbClr val="000000"/>
                </a:solidFill>
                <a:latin typeface="Arial (Body)"/>
                <a:ea typeface="ＭＳ Ｐゴシック" charset="0"/>
                <a:cs typeface="+mn-cs"/>
              </a:rPr>
              <a:t>G file </a:t>
            </a:r>
            <a:r>
              <a:rPr lang="en-US" sz="2400" kern="1200" dirty="0">
                <a:solidFill>
                  <a:srgbClr val="000000"/>
                </a:solidFill>
                <a:latin typeface="Arial (Body)"/>
                <a:ea typeface="ＭＳ Ｐゴシック" charset="0"/>
                <a:cs typeface="+mn-cs"/>
              </a:rPr>
              <a:t>per frame.</a:t>
            </a:r>
          </a:p>
          <a:p>
            <a:pPr marL="255651" lvl="0" indent="-255651" fontAlgn="base">
              <a:spcAft>
                <a:spcPct val="0"/>
              </a:spcAft>
              <a:buFont typeface="Arial" panose="020B0604020202020204" pitchFamily="34" charset="0"/>
              <a:buChar char="•"/>
              <a:tabLst/>
              <a:defRPr/>
            </a:pPr>
            <a:r>
              <a:rPr lang="en-US" sz="2400" kern="1200" dirty="0">
                <a:solidFill>
                  <a:srgbClr val="000000"/>
                </a:solidFill>
                <a:latin typeface="Arial (Body)"/>
                <a:ea typeface="ＭＳ Ｐゴシック" charset="0"/>
                <a:cs typeface="+mn-cs"/>
              </a:rPr>
              <a:t>So, if </a:t>
            </a:r>
            <a:r>
              <a:rPr lang="en-US" sz="2400" kern="1200" dirty="0" smtClean="0">
                <a:solidFill>
                  <a:srgbClr val="000000"/>
                </a:solidFill>
                <a:latin typeface="Arial (Body)"/>
                <a:ea typeface="ＭＳ Ｐゴシック" charset="0"/>
                <a:cs typeface="+mn-cs"/>
              </a:rPr>
              <a:t>we</a:t>
            </a:r>
            <a:r>
              <a:rPr lang="fr-FR" altLang="ja-JP" sz="2400" kern="1200" dirty="0" smtClean="0">
                <a:solidFill>
                  <a:srgbClr val="000000"/>
                </a:solidFill>
                <a:latin typeface="Arial (Body)"/>
                <a:ea typeface="ＭＳ Ｐゴシック" charset="0"/>
                <a:cs typeface="+mn-cs"/>
              </a:rPr>
              <a:t>’</a:t>
            </a:r>
            <a:r>
              <a:rPr lang="en-US" sz="2400" kern="1200" dirty="0" smtClean="0">
                <a:solidFill>
                  <a:srgbClr val="000000"/>
                </a:solidFill>
                <a:latin typeface="Arial (Body)"/>
                <a:ea typeface="ＭＳ Ｐゴシック" charset="0"/>
                <a:cs typeface="+mn-cs"/>
              </a:rPr>
              <a:t>re </a:t>
            </a:r>
            <a:r>
              <a:rPr lang="en-US" sz="2400" kern="1200" dirty="0">
                <a:solidFill>
                  <a:srgbClr val="000000"/>
                </a:solidFill>
                <a:latin typeface="Arial (Body)"/>
                <a:ea typeface="ＭＳ Ｐゴシック" charset="0"/>
                <a:cs typeface="+mn-cs"/>
              </a:rPr>
              <a:t>going to be processing movies, </a:t>
            </a:r>
            <a:r>
              <a:rPr lang="en-US" sz="2400" kern="1200" dirty="0" smtClean="0">
                <a:solidFill>
                  <a:srgbClr val="000000"/>
                </a:solidFill>
                <a:latin typeface="Arial (Body)"/>
                <a:ea typeface="ＭＳ Ｐゴシック" charset="0"/>
                <a:cs typeface="+mn-cs"/>
              </a:rPr>
              <a:t>we</a:t>
            </a:r>
            <a:r>
              <a:rPr lang="fr-FR" altLang="ja-JP" sz="2400" kern="1200" dirty="0" smtClean="0">
                <a:solidFill>
                  <a:srgbClr val="000000"/>
                </a:solidFill>
                <a:latin typeface="Arial (Body)"/>
                <a:ea typeface="ＭＳ Ｐゴシック" charset="0"/>
                <a:cs typeface="+mn-cs"/>
              </a:rPr>
              <a:t>’</a:t>
            </a:r>
            <a:r>
              <a:rPr lang="en-US" sz="2400" kern="1200" dirty="0" smtClean="0">
                <a:solidFill>
                  <a:srgbClr val="000000"/>
                </a:solidFill>
                <a:latin typeface="Arial (Body)"/>
                <a:ea typeface="ＭＳ Ｐゴシック" charset="0"/>
                <a:cs typeface="+mn-cs"/>
              </a:rPr>
              <a:t>re </a:t>
            </a:r>
            <a:r>
              <a:rPr lang="en-US" sz="2400" kern="1200" dirty="0">
                <a:solidFill>
                  <a:srgbClr val="000000"/>
                </a:solidFill>
                <a:latin typeface="Arial (Body)"/>
                <a:ea typeface="ＭＳ Ｐゴシック" charset="0"/>
                <a:cs typeface="+mn-cs"/>
              </a:rPr>
              <a:t>going to generating or processing sequences of </a:t>
            </a:r>
            <a:r>
              <a:rPr lang="en-US" sz="2400" kern="1200" dirty="0" smtClean="0">
                <a:solidFill>
                  <a:srgbClr val="000000"/>
                </a:solidFill>
                <a:latin typeface="Arial (Body)"/>
                <a:ea typeface="ＭＳ Ｐゴシック" charset="0"/>
                <a:cs typeface="+mn-cs"/>
              </a:rPr>
              <a:t>J</a:t>
            </a:r>
            <a:r>
              <a:rPr lang="en-US" sz="100" kern="1200" dirty="0" smtClean="0">
                <a:solidFill>
                  <a:srgbClr val="000000"/>
                </a:solidFill>
                <a:latin typeface="Arial (Body)"/>
                <a:ea typeface="ＭＳ Ｐゴシック" charset="0"/>
                <a:cs typeface="+mn-cs"/>
              </a:rPr>
              <a:t> </a:t>
            </a:r>
            <a:r>
              <a:rPr lang="en-US" sz="2400" kern="1200" dirty="0" smtClean="0">
                <a:solidFill>
                  <a:srgbClr val="000000"/>
                </a:solidFill>
                <a:latin typeface="Arial (Body)"/>
                <a:ea typeface="ＭＳ Ｐゴシック" charset="0"/>
                <a:cs typeface="+mn-cs"/>
              </a:rPr>
              <a:t>P</a:t>
            </a:r>
            <a:r>
              <a:rPr lang="en-US" sz="100" kern="1200" dirty="0" smtClean="0">
                <a:solidFill>
                  <a:srgbClr val="000000"/>
                </a:solidFill>
                <a:latin typeface="Arial (Body)"/>
                <a:ea typeface="ＭＳ Ｐゴシック" charset="0"/>
                <a:cs typeface="+mn-cs"/>
              </a:rPr>
              <a:t> </a:t>
            </a:r>
            <a:r>
              <a:rPr lang="en-US" sz="2400" kern="1200" dirty="0" smtClean="0">
                <a:solidFill>
                  <a:srgbClr val="000000"/>
                </a:solidFill>
                <a:latin typeface="Arial (Body)"/>
                <a:ea typeface="ＭＳ Ｐゴシック" charset="0"/>
                <a:cs typeface="+mn-cs"/>
              </a:rPr>
              <a:t>E</a:t>
            </a:r>
            <a:r>
              <a:rPr lang="en-US" sz="100" kern="1200" dirty="0" smtClean="0">
                <a:solidFill>
                  <a:srgbClr val="000000"/>
                </a:solidFill>
                <a:latin typeface="Arial (Body)"/>
                <a:ea typeface="ＭＳ Ｐゴシック" charset="0"/>
                <a:cs typeface="+mn-cs"/>
              </a:rPr>
              <a:t> </a:t>
            </a:r>
            <a:r>
              <a:rPr lang="en-US" sz="2400" kern="1200" dirty="0" smtClean="0">
                <a:solidFill>
                  <a:srgbClr val="000000"/>
                </a:solidFill>
                <a:latin typeface="Arial (Body)"/>
                <a:ea typeface="ＭＳ Ｐゴシック" charset="0"/>
                <a:cs typeface="+mn-cs"/>
              </a:rPr>
              <a:t>G files</a:t>
            </a:r>
            <a:r>
              <a:rPr lang="en-US" sz="2400" kern="1200" dirty="0">
                <a:solidFill>
                  <a:srgbClr val="000000"/>
                </a:solidFill>
                <a:latin typeface="Arial (Body)"/>
                <a:ea typeface="ＭＳ Ｐゴシック" charset="0"/>
                <a:cs typeface="+mn-cs"/>
              </a:rPr>
              <a:t>.</a:t>
            </a:r>
          </a:p>
          <a:p>
            <a:pPr marL="255651" lvl="0" indent="-255651" fontAlgn="base">
              <a:spcAft>
                <a:spcPct val="0"/>
              </a:spcAft>
              <a:buFont typeface="Arial" panose="020B0604020202020204" pitchFamily="34" charset="0"/>
              <a:buChar char="•"/>
              <a:tabLst/>
              <a:defRPr/>
            </a:pPr>
            <a:r>
              <a:rPr lang="en-US" sz="2400" kern="1200" dirty="0" smtClean="0">
                <a:solidFill>
                  <a:srgbClr val="000000"/>
                </a:solidFill>
                <a:latin typeface="Arial (Body)"/>
                <a:ea typeface="ＭＳ Ｐゴシック" charset="0"/>
                <a:cs typeface="+mn-cs"/>
              </a:rPr>
              <a:t>Three </a:t>
            </a:r>
            <a:r>
              <a:rPr lang="en-US" sz="2400" kern="1200" dirty="0">
                <a:solidFill>
                  <a:srgbClr val="000000"/>
                </a:solidFill>
                <a:latin typeface="Arial (Body)"/>
                <a:ea typeface="ＭＳ Ｐゴシック" charset="0"/>
                <a:cs typeface="+mn-cs"/>
              </a:rPr>
              <a:t>tools for manipulating </a:t>
            </a:r>
            <a:r>
              <a:rPr lang="en-US" sz="2400" kern="1200" dirty="0" smtClean="0">
                <a:solidFill>
                  <a:srgbClr val="000000"/>
                </a:solidFill>
                <a:latin typeface="Arial (Body)"/>
                <a:ea typeface="ＭＳ Ｐゴシック" charset="0"/>
                <a:cs typeface="+mn-cs"/>
              </a:rPr>
              <a:t>movies</a:t>
            </a:r>
            <a:endParaRPr lang="en-US" sz="2400" kern="1200" dirty="0">
              <a:solidFill>
                <a:srgbClr val="000000"/>
              </a:solidFill>
              <a:latin typeface="Arial (Body)"/>
              <a:ea typeface="ＭＳ Ｐゴシック" charset="0"/>
              <a:cs typeface="+mn-cs"/>
            </a:endParaRPr>
          </a:p>
        </p:txBody>
      </p:sp>
      <p:graphicFrame>
        <p:nvGraphicFramePr>
          <p:cNvPr id="5" name="Object 4" descr="less than hypen greater than J P E G s"/>
          <p:cNvGraphicFramePr>
            <a:graphicFrameLocks noChangeAspect="1"/>
          </p:cNvGraphicFramePr>
          <p:nvPr>
            <p:extLst>
              <p:ext uri="{D42A27DB-BD31-4B8C-83A1-F6EECF244321}">
                <p14:modId xmlns:p14="http://schemas.microsoft.com/office/powerpoint/2010/main" val="631103614"/>
              </p:ext>
            </p:extLst>
          </p:nvPr>
        </p:nvGraphicFramePr>
        <p:xfrm>
          <a:off x="5703284" y="3652638"/>
          <a:ext cx="1574918" cy="314984"/>
        </p:xfrm>
        <a:graphic>
          <a:graphicData uri="http://schemas.openxmlformats.org/presentationml/2006/ole">
            <mc:AlternateContent xmlns:mc="http://schemas.openxmlformats.org/markup-compatibility/2006">
              <mc:Choice xmlns:v="urn:schemas-microsoft-com:vml" Requires="v">
                <p:oleObj spid="_x0000_s2186" name="Equation" r:id="rId3" imgW="888840" imgH="177480" progId="Equation.DSMT4">
                  <p:embed/>
                </p:oleObj>
              </mc:Choice>
              <mc:Fallback>
                <p:oleObj name="Equation" r:id="rId3" imgW="888840" imgH="177480" progId="Equation.DSMT4">
                  <p:embed/>
                  <p:pic>
                    <p:nvPicPr>
                      <p:cNvPr id="0" name=""/>
                      <p:cNvPicPr/>
                      <p:nvPr/>
                    </p:nvPicPr>
                    <p:blipFill>
                      <a:blip r:embed="rId4"/>
                      <a:stretch>
                        <a:fillRect/>
                      </a:stretch>
                    </p:blipFill>
                    <p:spPr>
                      <a:xfrm>
                        <a:off x="5703284" y="3652638"/>
                        <a:ext cx="1574918" cy="314984"/>
                      </a:xfrm>
                      <a:prstGeom prst="rect">
                        <a:avLst/>
                      </a:prstGeom>
                    </p:spPr>
                  </p:pic>
                </p:oleObj>
              </mc:Fallback>
            </mc:AlternateContent>
          </a:graphicData>
        </a:graphic>
      </p:graphicFrame>
      <p:sp>
        <p:nvSpPr>
          <p:cNvPr id="4" name="Text Placeholder 3"/>
          <p:cNvSpPr>
            <a:spLocks noGrp="1"/>
          </p:cNvSpPr>
          <p:nvPr>
            <p:ph type="body" idx="2"/>
          </p:nvPr>
        </p:nvSpPr>
        <p:spPr>
          <a:xfrm>
            <a:off x="442210" y="4170849"/>
            <a:ext cx="8244590" cy="1525412"/>
          </a:xfrm>
        </p:spPr>
        <p:txBody>
          <a:bodyPr anchor="ctr"/>
          <a:lstStyle/>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ＭＳ Ｐゴシック" charset="0"/>
              </a:rPr>
              <a:t>MediaTools</a:t>
            </a: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ＭＳ Ｐゴシック" charset="0"/>
              </a:rPr>
              <a:t>QuickTime Pro (free QuickTime won</a:t>
            </a:r>
            <a:r>
              <a:rPr lang="fr-FR" altLang="ja-JP" sz="2400" kern="1200" dirty="0">
                <a:solidFill>
                  <a:srgbClr val="000000"/>
                </a:solidFill>
                <a:latin typeface="Arial (Body)"/>
                <a:ea typeface="ＭＳ Ｐゴシック" charset="0"/>
              </a:rPr>
              <a:t>’</a:t>
            </a:r>
            <a:r>
              <a:rPr lang="en-US" sz="2400" kern="1200" dirty="0">
                <a:solidFill>
                  <a:srgbClr val="000000"/>
                </a:solidFill>
                <a:latin typeface="Arial (Body)"/>
                <a:ea typeface="ＭＳ Ｐゴシック" charset="0"/>
              </a:rPr>
              <a:t>t do it)</a:t>
            </a:r>
          </a:p>
          <a:p>
            <a:pPr marL="741553" lvl="1" indent="-284353" fontAlgn="base">
              <a:spcAft>
                <a:spcPct val="0"/>
              </a:spcAft>
              <a:buFont typeface="Arial" panose="020B0604020202020204" pitchFamily="34" charset="0"/>
              <a:buChar char="–"/>
              <a:defRPr/>
            </a:pPr>
            <a:r>
              <a:rPr lang="en-US" sz="2400" kern="1200" dirty="0">
                <a:solidFill>
                  <a:srgbClr val="000000"/>
                </a:solidFill>
                <a:latin typeface="Arial (Body)"/>
                <a:ea typeface="ＭＳ Ｐゴシック" charset="0"/>
              </a:rPr>
              <a:t>Windows Movie Maker (for converting image sequences to movies</a:t>
            </a:r>
            <a:r>
              <a:rPr lang="en-US" sz="2400" kern="1200" dirty="0" smtClean="0">
                <a:solidFill>
                  <a:srgbClr val="000000"/>
                </a:solidFill>
                <a:latin typeface="Arial (Body)"/>
                <a:ea typeface="ＭＳ Ｐゴシック" charset="0"/>
              </a:rPr>
              <a:t>)</a:t>
            </a:r>
            <a:endParaRPr lang="en-US" sz="2400"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4111854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Using Mediatools</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3988191" cy="3970287"/>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To generate a series of frame pictures in a folder from an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file</a:t>
            </a:r>
            <a:r>
              <a:rPr lang="en-US" altLang="en-US" sz="2400" kern="1200" dirty="0">
                <a:solidFill>
                  <a:srgbClr val="000000"/>
                </a:solidFill>
                <a:latin typeface="Arial (Body)"/>
                <a:ea typeface="ＭＳ Ｐゴシック" charset="-128"/>
              </a:rPr>
              <a: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To play a folder of frame pictures and to save it as a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V file</a:t>
            </a:r>
            <a:r>
              <a:rPr lang="en-US" altLang="en-US" sz="2400" kern="1200" dirty="0">
                <a:solidFill>
                  <a:srgbClr val="000000"/>
                </a:solidFill>
                <a:latin typeface="Arial (Body)"/>
                <a:ea typeface="ＭＳ Ｐゴシック" charset="-128"/>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J</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P</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E</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G </a:t>
            </a:r>
            <a:r>
              <a:rPr lang="en-US" altLang="en-US" sz="2400" kern="1200" dirty="0">
                <a:solidFill>
                  <a:srgbClr val="000000"/>
                </a:solidFill>
                <a:latin typeface="Arial (Body)"/>
                <a:ea typeface="ＭＳ Ｐゴシック" charset="-128"/>
                <a:cs typeface="+mn-cs"/>
              </a:rPr>
              <a:t>Movie format.)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To play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V or 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movies.</a:t>
            </a:r>
            <a:endParaRPr lang="en-US" altLang="en-US" sz="2400" kern="1200" dirty="0">
              <a:solidFill>
                <a:srgbClr val="000000"/>
              </a:solidFill>
              <a:latin typeface="Arial (Body)"/>
              <a:ea typeface="ＭＳ Ｐゴシック" charset="-128"/>
            </a:endParaRPr>
          </a:p>
        </p:txBody>
      </p:sp>
      <p:pic>
        <p:nvPicPr>
          <p:cNvPr id="7" name="Picture 4" descr="Screenshot of two overlapped dialog boxes. Dialog box on top displays the following options: turn on repeat which is now off; set frame rate; create folder or frames from M P E G; and create J P E G movie from folder of fra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757738" y="1903280"/>
            <a:ext cx="3819525" cy="1209676"/>
          </a:xfrm>
          <a:prstGeom prst="rect">
            <a:avLst/>
          </a:prstGeom>
          <a:noFill/>
        </p:spPr>
      </p:pic>
      <p:pic>
        <p:nvPicPr>
          <p:cNvPr id="8" name="Picture 6" descr="Screenshot of a dialog box displays a photo of monkey being edited with media tools. It contains the following options, open, menu, rewind, play, and stop along with volume and length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126958" y="3311538"/>
            <a:ext cx="3081084" cy="2258949"/>
          </a:xfrm>
          <a:prstGeom prst="rect">
            <a:avLst/>
          </a:prstGeom>
          <a:noFill/>
        </p:spPr>
      </p:pic>
    </p:spTree>
    <p:extLst>
      <p:ext uri="{BB962C8B-B14F-4D97-AF65-F5344CB8AC3E}">
        <p14:creationId xmlns:p14="http://schemas.microsoft.com/office/powerpoint/2010/main" val="7930188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the Other Tools Can Do</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117174" cy="315467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QuickTime Pro (</a:t>
            </a:r>
            <a:r>
              <a:rPr lang="en-US" altLang="en-US" sz="2400" kern="1200" dirty="0">
                <a:solidFill>
                  <a:srgbClr val="000000"/>
                </a:solidFill>
                <a:latin typeface="Arial (Body)"/>
                <a:ea typeface="ＭＳ Ｐゴシック" charset="-128"/>
                <a:hlinkClick r:id="rId2"/>
              </a:rPr>
              <a:t>http://www.apple.com/quicktime</a:t>
            </a:r>
            <a:r>
              <a:rPr lang="en-US" altLang="en-US" sz="2400" kern="1200" dirty="0">
                <a:solidFill>
                  <a:srgbClr val="000000"/>
                </a:solidFill>
                <a:latin typeface="Arial (Body)"/>
                <a:ea typeface="ＭＳ Ｐゴシック" charset="-128"/>
              </a:rPr>
              <a:t>) can read a sequence of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images </a:t>
            </a:r>
            <a:r>
              <a:rPr lang="en-US" altLang="en-US" sz="2400" kern="1200" dirty="0">
                <a:solidFill>
                  <a:srgbClr val="000000"/>
                </a:solidFill>
                <a:latin typeface="Arial (Body)"/>
                <a:ea typeface="ＭＳ Ｐゴシック" charset="-128"/>
              </a:rPr>
              <a:t>and produce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A</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V</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I, </a:t>
            </a:r>
            <a:r>
              <a:rPr lang="en-US" altLang="en-US" sz="2400" kern="1200" dirty="0">
                <a:solidFill>
                  <a:srgbClr val="000000"/>
                </a:solidFill>
                <a:latin typeface="Arial (Body)"/>
                <a:ea typeface="ＭＳ Ｐゴシック" charset="-128"/>
              </a:rPr>
              <a:t>or QuickTime movies</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Windows Movie Maker can create </a:t>
            </a:r>
            <a:r>
              <a:rPr lang="en-US" altLang="en-US" sz="2400" kern="1200" dirty="0" smtClean="0">
                <a:solidFill>
                  <a:srgbClr val="000000"/>
                </a:solidFill>
                <a:latin typeface="Arial (Body)"/>
                <a:ea typeface="ＭＳ Ｐゴシック" charset="-128"/>
              </a:rPr>
              <a:t>W</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V (</a:t>
            </a:r>
            <a:r>
              <a:rPr lang="en-US" altLang="en-US" sz="2400" kern="1200" dirty="0">
                <a:solidFill>
                  <a:srgbClr val="000000"/>
                </a:solidFill>
                <a:latin typeface="Arial (Body)"/>
                <a:ea typeface="ＭＳ Ｐゴシック" charset="-128"/>
              </a:rPr>
              <a:t>Windows Media Player movies) from image sequences.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ImageMagick (open source toolkit) can also read a sequence of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images </a:t>
            </a:r>
            <a:r>
              <a:rPr lang="en-US" altLang="en-US" sz="2400" kern="1200" dirty="0">
                <a:solidFill>
                  <a:srgbClr val="000000"/>
                </a:solidFill>
                <a:latin typeface="Arial (Body)"/>
                <a:ea typeface="ＭＳ Ｐゴシック" charset="-128"/>
              </a:rPr>
              <a:t>and produce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movies</a:t>
            </a:r>
            <a:r>
              <a:rPr lang="en-US" altLang="en-US" sz="2400" kern="1200" dirty="0">
                <a:solidFill>
                  <a:srgbClr val="000000"/>
                </a:solidFill>
                <a:latin typeface="Arial (Body)"/>
                <a:ea typeface="ＭＳ Ｐゴシック" charset="-128"/>
              </a:rPr>
              <a:t>.</a:t>
            </a:r>
          </a:p>
        </p:txBody>
      </p:sp>
    </p:spTree>
    <p:extLst>
      <p:ext uri="{BB962C8B-B14F-4D97-AF65-F5344CB8AC3E}">
        <p14:creationId xmlns:p14="http://schemas.microsoft.com/office/powerpoint/2010/main" val="371088206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8736</TotalTime>
  <Words>2207</Words>
  <Application>Microsoft Office PowerPoint</Application>
  <PresentationFormat>On-screen Show (4:3)</PresentationFormat>
  <Paragraphs>218</Paragraphs>
  <Slides>65</Slides>
  <Notes>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74" baseType="lpstr">
      <vt:lpstr>ＭＳ Ｐゴシック</vt:lpstr>
      <vt:lpstr>Arial</vt:lpstr>
      <vt:lpstr>Arial (Body)</vt:lpstr>
      <vt:lpstr>Noto Sans Symbols</vt:lpstr>
      <vt:lpstr>Times New Roman</vt:lpstr>
      <vt:lpstr>Verdana</vt:lpstr>
      <vt:lpstr>508 Lecture</vt:lpstr>
      <vt:lpstr>1_508 Lecture</vt:lpstr>
      <vt:lpstr>Equation</vt:lpstr>
      <vt:lpstr>Introduction to Computing and Programming in Python™: A Multimedia Approach</vt:lpstr>
      <vt:lpstr>Learning Objectives</vt:lpstr>
      <vt:lpstr>Movies, Animations, and Video …Oh My!</vt:lpstr>
      <vt:lpstr>Psychophysics of Movies: Persistence of Vision</vt:lpstr>
      <vt:lpstr>16 Frames and It’s Motion</vt:lpstr>
      <vt:lpstr>Beyond 16 Framespersecond</vt:lpstr>
      <vt:lpstr>Processing Movies</vt:lpstr>
      <vt:lpstr>Using Mediatools</vt:lpstr>
      <vt:lpstr>What the Other Tools Can Do</vt:lpstr>
      <vt:lpstr>M P E G? Quicktime? A V I? J M V?</vt:lpstr>
      <vt:lpstr>Why Do We Compress Movies?</vt:lpstr>
      <vt:lpstr>M P E G Movie = M P E G Frames plus M P3 Soundtrack</vt:lpstr>
      <vt:lpstr>Get the Frames in Order</vt:lpstr>
      <vt:lpstr>Movies in J E S</vt:lpstr>
      <vt:lpstr>Simple Motion</vt:lpstr>
      <vt:lpstr>A Few Frames</vt:lpstr>
      <vt:lpstr>Making and Playing the Movie</vt:lpstr>
      <vt:lpstr>Important Cool Thing: You Can Draw Past the End of the Picture!</vt:lpstr>
      <vt:lpstr>Making a Tickertape</vt:lpstr>
      <vt:lpstr>Playing the Tickertape Movie</vt:lpstr>
      <vt:lpstr>Can We Move More Than One Thing at Once? Sure!</vt:lpstr>
      <vt:lpstr>Moving Two Things at Once</vt:lpstr>
      <vt:lpstr>Moving a Clip from a Picture</vt:lpstr>
      <vt:lpstr>Moving around Mark’s Head</vt:lpstr>
      <vt:lpstr>What if We Have over 100 Frames?</vt:lpstr>
      <vt:lpstr>Rewriting Moving Mark’s Head</vt:lpstr>
      <vt:lpstr>Using Real Photographs</vt:lpstr>
      <vt:lpstr>Slowly Making It (Very) Sunset</vt:lpstr>
      <vt:lpstr>SlowSunset</vt:lpstr>
      <vt:lpstr>SlowSunset Frames</vt:lpstr>
      <vt:lpstr>Fading by Background Subtraction</vt:lpstr>
      <vt:lpstr>Use the Frame Number as the Threshold</vt:lpstr>
      <vt:lpstr>SlowFadeout</vt:lpstr>
      <vt:lpstr>Different Images, with Subfunctions (1 of 2)</vt:lpstr>
      <vt:lpstr>Different Images, with Subfunctions (2 of 2)</vt:lpstr>
      <vt:lpstr>Cool Effect!</vt:lpstr>
      <vt:lpstr>Dealing with Real Video</vt:lpstr>
      <vt:lpstr>The Original Kid-In-Bg-Seq Movie</vt:lpstr>
      <vt:lpstr>Let’s Have Mommy “Watching”</vt:lpstr>
      <vt:lpstr>MommyWatching (1 of 2)</vt:lpstr>
      <vt:lpstr>MommyWatching (2 of 2)</vt:lpstr>
      <vt:lpstr>Lightening a Picture</vt:lpstr>
      <vt:lpstr>Dark-Fish2 Sequence</vt:lpstr>
      <vt:lpstr>How I Did the Processing</vt:lpstr>
      <vt:lpstr>Lightenfish</vt:lpstr>
      <vt:lpstr>Original Sequence Again</vt:lpstr>
      <vt:lpstr>Same Frames after Lightening</vt:lpstr>
      <vt:lpstr>Putting Kids on the Moon</vt:lpstr>
      <vt:lpstr>Code for Putting Kids on Moon</vt:lpstr>
      <vt:lpstr>Making Underwater Movies Look Better</vt:lpstr>
      <vt:lpstr>Code for Fixing Underwater Footage</vt:lpstr>
      <vt:lpstr>Building an Effect from the Bottom Up</vt:lpstr>
      <vt:lpstr>Drawing with Light</vt:lpstr>
      <vt:lpstr>Our Algorithm</vt:lpstr>
      <vt:lpstr>Input</vt:lpstr>
      <vt:lpstr>What Do We Need? First Step: Compute Luminance</vt:lpstr>
      <vt:lpstr>Test the Pieces</vt:lpstr>
      <vt:lpstr>Is That Bright Enough?</vt:lpstr>
      <vt:lpstr>Testing Our Brightness Function</vt:lpstr>
      <vt:lpstr>Walking through the List of Files</vt:lpstr>
      <vt:lpstr>Testing the File List Functions</vt:lpstr>
      <vt:lpstr>Now, Putting it All Together!</vt:lpstr>
      <vt:lpstr>Final Frame of a Light-Drawing Movie</vt:lpstr>
      <vt:lpstr>Why?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Computing and Programming in Python™: A Multimedia Approach, 4e</dc:title>
  <dc:subject>Computer Science</dc:subject>
  <dc:creator>Guzdial/Ericson</dc:creator>
  <cp:keywords>Introduction to Computing and Programming in Python™</cp:keywords>
  <cp:lastModifiedBy>S, TKannan (Cognizant)</cp:lastModifiedBy>
  <cp:revision>1127</cp:revision>
  <dcterms:modified xsi:type="dcterms:W3CDTF">2018-04-10T08:04:41Z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